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p4" ContentType="video/unknown"/>
  <Override PartName="/ppt/media/media2.mp4" ContentType="video/unknown"/>
  <Override PartName="/ppt/media/media3.mp4" ContentType="video/unknown"/>
  <Override PartName="/ppt/media/media4.mp4" ContentType="video/unknown"/>
  <Override PartName="/ppt/media/media5.mp4" ContentType="video/unknown"/>
  <Override PartName="/ppt/media/media6.mp4" ContentType="video/unknown"/>
  <Override PartName="/ppt/media/media7.mp4" ContentType="video/unknown"/>
  <Override PartName="/ppt/media/media8.mp4" ContentType="video/unknown"/>
  <Override PartName="/ppt/media/media9.mp4" ContentType="video/unknown"/>
  <Override PartName="/ppt/media/media10.mp4" ContentType="video/unknown"/>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ítulo y subtítulo">
    <p:spTree>
      <p:nvGrpSpPr>
        <p:cNvPr id="1" name=""/>
        <p:cNvGrpSpPr/>
        <p:nvPr/>
      </p:nvGrpSpPr>
      <p:grpSpPr>
        <a:xfrm>
          <a:off x="0" y="0"/>
          <a:ext cx="0" cy="0"/>
          <a:chOff x="0" y="0"/>
          <a:chExt cx="0" cy="0"/>
        </a:xfrm>
      </p:grpSpPr>
      <p:sp>
        <p:nvSpPr>
          <p:cNvPr id="11" name="Texto del título"/>
          <p:cNvSpPr txBox="1"/>
          <p:nvPr>
            <p:ph type="title"/>
          </p:nvPr>
        </p:nvSpPr>
        <p:spPr>
          <a:xfrm>
            <a:off x="1270000" y="1638300"/>
            <a:ext cx="10464800" cy="3302000"/>
          </a:xfrm>
          <a:prstGeom prst="rect">
            <a:avLst/>
          </a:prstGeom>
        </p:spPr>
        <p:txBody>
          <a:bodyPr anchor="b"/>
          <a:lstStyle/>
          <a:p>
            <a:pPr/>
            <a:r>
              <a:t>Texto del título</a:t>
            </a:r>
          </a:p>
        </p:txBody>
      </p:sp>
      <p:sp>
        <p:nvSpPr>
          <p:cNvPr id="12" name="Nivel de texto 1…"/>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
    <p:spTree>
      <p:nvGrpSpPr>
        <p:cNvPr id="1" name=""/>
        <p:cNvGrpSpPr/>
        <p:nvPr/>
      </p:nvGrpSpPr>
      <p:grpSpPr>
        <a:xfrm>
          <a:off x="0" y="0"/>
          <a:ext cx="0" cy="0"/>
          <a:chOff x="0" y="0"/>
          <a:chExt cx="0" cy="0"/>
        </a:xfrm>
      </p:grpSpPr>
      <p:sp>
        <p:nvSpPr>
          <p:cNvPr id="93" name="– Juan López"/>
          <p:cNvSpPr txBox="1"/>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b="1" sz="2800">
                <a:latin typeface="Helvetica"/>
                <a:ea typeface="Helvetica"/>
                <a:cs typeface="Helvetica"/>
                <a:sym typeface="Helvetica"/>
              </a:defRPr>
            </a:lvl1pPr>
          </a:lstStyle>
          <a:p>
            <a:pPr/>
            <a:r>
              <a:t>– Juan López</a:t>
            </a:r>
          </a:p>
        </p:txBody>
      </p:sp>
      <p:sp>
        <p:nvSpPr>
          <p:cNvPr id="94" name="“Escribir una cita aquí”"/>
          <p:cNvSpPr txBox="1"/>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pPr/>
            <a:r>
              <a:t>“Escribir una cita aquí”</a:t>
            </a:r>
          </a:p>
        </p:txBody>
      </p:sp>
      <p:sp>
        <p:nvSpPr>
          <p:cNvPr id="95"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02" name="Imagen"/>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blanco">
    <p:spTree>
      <p:nvGrpSpPr>
        <p:cNvPr id="1" name=""/>
        <p:cNvGrpSpPr/>
        <p:nvPr/>
      </p:nvGrpSpPr>
      <p:grpSpPr>
        <a:xfrm>
          <a:off x="0" y="0"/>
          <a:ext cx="0" cy="0"/>
          <a:chOff x="0" y="0"/>
          <a:chExt cx="0" cy="0"/>
        </a:xfrm>
      </p:grpSpPr>
      <p:sp>
        <p:nvSpPr>
          <p:cNvPr id="110"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horizontal)">
    <p:spTree>
      <p:nvGrpSpPr>
        <p:cNvPr id="1" name=""/>
        <p:cNvGrpSpPr/>
        <p:nvPr/>
      </p:nvGrpSpPr>
      <p:grpSpPr>
        <a:xfrm>
          <a:off x="0" y="0"/>
          <a:ext cx="0" cy="0"/>
          <a:chOff x="0" y="0"/>
          <a:chExt cx="0" cy="0"/>
        </a:xfrm>
      </p:grpSpPr>
      <p:sp>
        <p:nvSpPr>
          <p:cNvPr id="20" name="Imagen"/>
          <p:cNvSpPr/>
          <p:nvPr>
            <p:ph type="pic" idx="13"/>
          </p:nvPr>
        </p:nvSpPr>
        <p:spPr>
          <a:xfrm>
            <a:off x="1600200" y="635000"/>
            <a:ext cx="9779000" cy="5918200"/>
          </a:xfrm>
          <a:prstGeom prst="rect">
            <a:avLst/>
          </a:prstGeom>
        </p:spPr>
        <p:txBody>
          <a:bodyPr lIns="91439" tIns="45719" rIns="91439" bIns="45719" anchor="t">
            <a:noAutofit/>
          </a:bodyPr>
          <a:lstStyle/>
          <a:p>
            <a:pPr/>
          </a:p>
        </p:txBody>
      </p:sp>
      <p:sp>
        <p:nvSpPr>
          <p:cNvPr id="21" name="Texto del título"/>
          <p:cNvSpPr txBox="1"/>
          <p:nvPr>
            <p:ph type="title"/>
          </p:nvPr>
        </p:nvSpPr>
        <p:spPr>
          <a:xfrm>
            <a:off x="1270000" y="6718300"/>
            <a:ext cx="10464800" cy="1422400"/>
          </a:xfrm>
          <a:prstGeom prst="rect">
            <a:avLst/>
          </a:prstGeom>
        </p:spPr>
        <p:txBody>
          <a:bodyPr anchor="b"/>
          <a:lstStyle/>
          <a:p>
            <a:pPr/>
            <a:r>
              <a:t>Texto del título</a:t>
            </a:r>
          </a:p>
        </p:txBody>
      </p:sp>
      <p:sp>
        <p:nvSpPr>
          <p:cNvPr id="22" name="Nivel de texto 1…"/>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Nivel de texto 1</a:t>
            </a:r>
          </a:p>
          <a:p>
            <a:pPr lvl="1"/>
            <a:r>
              <a:t>Nivel de texto 2</a:t>
            </a:r>
          </a:p>
          <a:p>
            <a:pPr lvl="2"/>
            <a:r>
              <a:t>Nivel de texto 3</a:t>
            </a:r>
          </a:p>
          <a:p>
            <a:pPr lvl="3"/>
            <a:r>
              <a:t>Nivel de texto 4</a:t>
            </a:r>
          </a:p>
          <a:p>
            <a:pPr lvl="4"/>
            <a:r>
              <a:t>Nivel de texto 5</a:t>
            </a:r>
          </a:p>
        </p:txBody>
      </p:sp>
      <p:sp>
        <p:nvSpPr>
          <p:cNvPr id="23"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centro)">
    <p:spTree>
      <p:nvGrpSpPr>
        <p:cNvPr id="1" name=""/>
        <p:cNvGrpSpPr/>
        <p:nvPr/>
      </p:nvGrpSpPr>
      <p:grpSpPr>
        <a:xfrm>
          <a:off x="0" y="0"/>
          <a:ext cx="0" cy="0"/>
          <a:chOff x="0" y="0"/>
          <a:chExt cx="0" cy="0"/>
        </a:xfrm>
      </p:grpSpPr>
      <p:sp>
        <p:nvSpPr>
          <p:cNvPr id="30" name="Texto del título"/>
          <p:cNvSpPr txBox="1"/>
          <p:nvPr>
            <p:ph type="title"/>
          </p:nvPr>
        </p:nvSpPr>
        <p:spPr>
          <a:xfrm>
            <a:off x="1270000" y="3225800"/>
            <a:ext cx="10464800" cy="3302000"/>
          </a:xfrm>
          <a:prstGeom prst="rect">
            <a:avLst/>
          </a:prstGeom>
        </p:spPr>
        <p:txBody>
          <a:bodyPr/>
          <a:lstStyle/>
          <a:p>
            <a:pPr/>
            <a:r>
              <a:t>Texto del título</a:t>
            </a:r>
          </a:p>
        </p:txBody>
      </p:sp>
      <p:sp>
        <p:nvSpPr>
          <p:cNvPr id="31"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vertical)">
    <p:spTree>
      <p:nvGrpSpPr>
        <p:cNvPr id="1" name=""/>
        <p:cNvGrpSpPr/>
        <p:nvPr/>
      </p:nvGrpSpPr>
      <p:grpSpPr>
        <a:xfrm>
          <a:off x="0" y="0"/>
          <a:ext cx="0" cy="0"/>
          <a:chOff x="0" y="0"/>
          <a:chExt cx="0" cy="0"/>
        </a:xfrm>
      </p:grpSpPr>
      <p:sp>
        <p:nvSpPr>
          <p:cNvPr id="38" name="Imagen"/>
          <p:cNvSpPr/>
          <p:nvPr>
            <p:ph type="pic" sz="half" idx="13"/>
          </p:nvPr>
        </p:nvSpPr>
        <p:spPr>
          <a:xfrm>
            <a:off x="6718300" y="762000"/>
            <a:ext cx="5334000" cy="8242300"/>
          </a:xfrm>
          <a:prstGeom prst="rect">
            <a:avLst/>
          </a:prstGeom>
        </p:spPr>
        <p:txBody>
          <a:bodyPr lIns="91439" tIns="45719" rIns="91439" bIns="45719" anchor="t">
            <a:noAutofit/>
          </a:bodyPr>
          <a:lstStyle/>
          <a:p>
            <a:pPr/>
          </a:p>
        </p:txBody>
      </p:sp>
      <p:sp>
        <p:nvSpPr>
          <p:cNvPr id="39" name="Texto del título"/>
          <p:cNvSpPr txBox="1"/>
          <p:nvPr>
            <p:ph type="title"/>
          </p:nvPr>
        </p:nvSpPr>
        <p:spPr>
          <a:xfrm>
            <a:off x="952500" y="762000"/>
            <a:ext cx="5334000" cy="4000500"/>
          </a:xfrm>
          <a:prstGeom prst="rect">
            <a:avLst/>
          </a:prstGeom>
        </p:spPr>
        <p:txBody>
          <a:bodyPr anchor="b"/>
          <a:lstStyle>
            <a:lvl1pPr>
              <a:defRPr sz="6000"/>
            </a:lvl1pPr>
          </a:lstStyle>
          <a:p>
            <a:pPr/>
            <a:r>
              <a:t>Texto del título</a:t>
            </a:r>
          </a:p>
        </p:txBody>
      </p:sp>
      <p:sp>
        <p:nvSpPr>
          <p:cNvPr id="40" name="Nivel de texto 1…"/>
          <p:cNvSpPr txBox="1"/>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Nivel de texto 1</a:t>
            </a:r>
          </a:p>
          <a:p>
            <a:pPr lvl="1"/>
            <a:r>
              <a:t>Nivel de texto 2</a:t>
            </a:r>
          </a:p>
          <a:p>
            <a:pPr lvl="2"/>
            <a:r>
              <a:t>Nivel de texto 3</a:t>
            </a:r>
          </a:p>
          <a:p>
            <a:pPr lvl="3"/>
            <a:r>
              <a:t>Nivel de texto 4</a:t>
            </a:r>
          </a:p>
          <a:p>
            <a:pPr lvl="4"/>
            <a:r>
              <a:t>Nivel de texto 5</a:t>
            </a:r>
          </a:p>
        </p:txBody>
      </p:sp>
      <p:sp>
        <p:nvSpPr>
          <p:cNvPr id="41"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arriba)">
    <p:spTree>
      <p:nvGrpSpPr>
        <p:cNvPr id="1" name=""/>
        <p:cNvGrpSpPr/>
        <p:nvPr/>
      </p:nvGrpSpPr>
      <p:grpSpPr>
        <a:xfrm>
          <a:off x="0" y="0"/>
          <a:ext cx="0" cy="0"/>
          <a:chOff x="0" y="0"/>
          <a:chExt cx="0" cy="0"/>
        </a:xfrm>
      </p:grpSpPr>
      <p:sp>
        <p:nvSpPr>
          <p:cNvPr id="48" name="Texto del título"/>
          <p:cNvSpPr txBox="1"/>
          <p:nvPr>
            <p:ph type="title"/>
          </p:nvPr>
        </p:nvSpPr>
        <p:spPr>
          <a:prstGeom prst="rect">
            <a:avLst/>
          </a:prstGeom>
        </p:spPr>
        <p:txBody>
          <a:bodyPr/>
          <a:lstStyle/>
          <a:p>
            <a:pPr/>
            <a:r>
              <a:t>Texto del título</a:t>
            </a:r>
          </a:p>
        </p:txBody>
      </p:sp>
      <p:sp>
        <p:nvSpPr>
          <p:cNvPr id="49"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viñetas">
    <p:spTree>
      <p:nvGrpSpPr>
        <p:cNvPr id="1" name=""/>
        <p:cNvGrpSpPr/>
        <p:nvPr/>
      </p:nvGrpSpPr>
      <p:grpSpPr>
        <a:xfrm>
          <a:off x="0" y="0"/>
          <a:ext cx="0" cy="0"/>
          <a:chOff x="0" y="0"/>
          <a:chExt cx="0" cy="0"/>
        </a:xfrm>
      </p:grpSpPr>
      <p:sp>
        <p:nvSpPr>
          <p:cNvPr id="56" name="Texto del título"/>
          <p:cNvSpPr txBox="1"/>
          <p:nvPr>
            <p:ph type="title"/>
          </p:nvPr>
        </p:nvSpPr>
        <p:spPr>
          <a:prstGeom prst="rect">
            <a:avLst/>
          </a:prstGeom>
        </p:spPr>
        <p:txBody>
          <a:bodyPr/>
          <a:lstStyle/>
          <a:p>
            <a:pPr/>
            <a:r>
              <a:t>Texto del título</a:t>
            </a:r>
          </a:p>
        </p:txBody>
      </p:sp>
      <p:sp>
        <p:nvSpPr>
          <p:cNvPr id="57"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58"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viñetas y foto">
    <p:spTree>
      <p:nvGrpSpPr>
        <p:cNvPr id="1" name=""/>
        <p:cNvGrpSpPr/>
        <p:nvPr/>
      </p:nvGrpSpPr>
      <p:grpSpPr>
        <a:xfrm>
          <a:off x="0" y="0"/>
          <a:ext cx="0" cy="0"/>
          <a:chOff x="0" y="0"/>
          <a:chExt cx="0" cy="0"/>
        </a:xfrm>
      </p:grpSpPr>
      <p:sp>
        <p:nvSpPr>
          <p:cNvPr id="65" name="Imagen"/>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exto del título"/>
          <p:cNvSpPr txBox="1"/>
          <p:nvPr>
            <p:ph type="title"/>
          </p:nvPr>
        </p:nvSpPr>
        <p:spPr>
          <a:prstGeom prst="rect">
            <a:avLst/>
          </a:prstGeom>
        </p:spPr>
        <p:txBody>
          <a:bodyPr/>
          <a:lstStyle/>
          <a:p>
            <a:pPr/>
            <a:r>
              <a:t>Texto del título</a:t>
            </a:r>
          </a:p>
        </p:txBody>
      </p:sp>
      <p:sp>
        <p:nvSpPr>
          <p:cNvPr id="67" name="Nivel de texto 1…"/>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Nivel de texto 1</a:t>
            </a:r>
          </a:p>
          <a:p>
            <a:pPr lvl="1"/>
            <a:r>
              <a:t>Nivel de texto 2</a:t>
            </a:r>
          </a:p>
          <a:p>
            <a:pPr lvl="2"/>
            <a:r>
              <a:t>Nivel de texto 3</a:t>
            </a:r>
          </a:p>
          <a:p>
            <a:pPr lvl="3"/>
            <a:r>
              <a:t>Nivel de texto 4</a:t>
            </a:r>
          </a:p>
          <a:p>
            <a:pPr lvl="4"/>
            <a:r>
              <a:t>Nivel de texto 5</a:t>
            </a:r>
          </a:p>
        </p:txBody>
      </p:sp>
      <p:sp>
        <p:nvSpPr>
          <p:cNvPr id="68"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ñetas">
    <p:spTree>
      <p:nvGrpSpPr>
        <p:cNvPr id="1" name=""/>
        <p:cNvGrpSpPr/>
        <p:nvPr/>
      </p:nvGrpSpPr>
      <p:grpSpPr>
        <a:xfrm>
          <a:off x="0" y="0"/>
          <a:ext cx="0" cy="0"/>
          <a:chOff x="0" y="0"/>
          <a:chExt cx="0" cy="0"/>
        </a:xfrm>
      </p:grpSpPr>
      <p:sp>
        <p:nvSpPr>
          <p:cNvPr id="75" name="Nivel de texto 1…"/>
          <p:cNvSpPr txBox="1"/>
          <p:nvPr>
            <p:ph type="body" idx="1"/>
          </p:nvPr>
        </p:nvSpPr>
        <p:spPr>
          <a:xfrm>
            <a:off x="952500" y="1270000"/>
            <a:ext cx="11099800" cy="7213600"/>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76"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fotos">
    <p:spTree>
      <p:nvGrpSpPr>
        <p:cNvPr id="1" name=""/>
        <p:cNvGrpSpPr/>
        <p:nvPr/>
      </p:nvGrpSpPr>
      <p:grpSpPr>
        <a:xfrm>
          <a:off x="0" y="0"/>
          <a:ext cx="0" cy="0"/>
          <a:chOff x="0" y="0"/>
          <a:chExt cx="0" cy="0"/>
        </a:xfrm>
      </p:grpSpPr>
      <p:sp>
        <p:nvSpPr>
          <p:cNvPr id="83" name="Imagen"/>
          <p:cNvSpPr/>
          <p:nvPr>
            <p:ph type="pic" sz="quarter" idx="13"/>
          </p:nvPr>
        </p:nvSpPr>
        <p:spPr>
          <a:xfrm>
            <a:off x="6718300" y="5092700"/>
            <a:ext cx="5334000" cy="3898900"/>
          </a:xfrm>
          <a:prstGeom prst="rect">
            <a:avLst/>
          </a:prstGeom>
        </p:spPr>
        <p:txBody>
          <a:bodyPr lIns="91439" tIns="45719" rIns="91439" bIns="45719" anchor="t">
            <a:noAutofit/>
          </a:bodyPr>
          <a:lstStyle/>
          <a:p>
            <a:pPr/>
          </a:p>
        </p:txBody>
      </p:sp>
      <p:sp>
        <p:nvSpPr>
          <p:cNvPr id="84" name="Imagen"/>
          <p:cNvSpPr/>
          <p:nvPr>
            <p:ph type="pic" sz="quarter" idx="14"/>
          </p:nvPr>
        </p:nvSpPr>
        <p:spPr>
          <a:xfrm>
            <a:off x="6718300" y="762000"/>
            <a:ext cx="5334000" cy="3898900"/>
          </a:xfrm>
          <a:prstGeom prst="rect">
            <a:avLst/>
          </a:prstGeom>
        </p:spPr>
        <p:txBody>
          <a:bodyPr lIns="91439" tIns="45719" rIns="91439" bIns="45719" anchor="t">
            <a:noAutofit/>
          </a:bodyPr>
          <a:lstStyle/>
          <a:p>
            <a:pPr/>
          </a:p>
        </p:txBody>
      </p:sp>
      <p:sp>
        <p:nvSpPr>
          <p:cNvPr id="85" name="Imagen"/>
          <p:cNvSpPr/>
          <p:nvPr>
            <p:ph type="pic" sz="half" idx="15"/>
          </p:nvPr>
        </p:nvSpPr>
        <p:spPr>
          <a:xfrm>
            <a:off x="952500" y="762884"/>
            <a:ext cx="5334000" cy="8229601"/>
          </a:xfrm>
          <a:prstGeom prst="rect">
            <a:avLst/>
          </a:prstGeom>
        </p:spPr>
        <p:txBody>
          <a:bodyPr lIns="91439" tIns="45719" rIns="91439" bIns="45719" anchor="t">
            <a:noAutofit/>
          </a:bodyPr>
          <a:lstStyle/>
          <a:p>
            <a:pPr/>
          </a:p>
        </p:txBody>
      </p:sp>
      <p:sp>
        <p:nvSpPr>
          <p:cNvPr id="86" name="Número de diapositiva"/>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o del título"/>
          <p:cNvSpPr txBox="1"/>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Texto del título</a:t>
            </a:r>
          </a:p>
        </p:txBody>
      </p:sp>
      <p:sp>
        <p:nvSpPr>
          <p:cNvPr id="3" name="Nivel de texto 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4.mp4"/><Relationship Id="rId3" Type="http://schemas.microsoft.com/office/2007/relationships/media" Target="../media/media4.mp4"/><Relationship Id="rId4"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5.mp4"/><Relationship Id="rId3" Type="http://schemas.microsoft.com/office/2007/relationships/media" Target="../media/media5.mp4"/><Relationship Id="rId4"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6.mp4"/><Relationship Id="rId3" Type="http://schemas.microsoft.com/office/2007/relationships/media" Target="../media/media6.mp4"/><Relationship Id="rId4"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7.mp4"/><Relationship Id="rId3" Type="http://schemas.microsoft.com/office/2007/relationships/media" Target="../media/media7.mp4"/><Relationship Id="rId4"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8.mp4"/><Relationship Id="rId3" Type="http://schemas.microsoft.com/office/2007/relationships/media" Target="../media/media8.mp4"/><Relationship Id="rId4" Type="http://schemas.openxmlformats.org/officeDocument/2006/relationships/image" Target="../media/image1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9.mp4"/><Relationship Id="rId3" Type="http://schemas.microsoft.com/office/2007/relationships/media" Target="../media/media9.mp4"/><Relationship Id="rId4"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0.mp4"/><Relationship Id="rId3" Type="http://schemas.microsoft.com/office/2007/relationships/media" Target="../media/media10.mp4"/><Relationship Id="rId4"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TAQUES BASADOS EN SPOOFING"/>
          <p:cNvSpPr txBox="1"/>
          <p:nvPr>
            <p:ph type="ctrTitle"/>
          </p:nvPr>
        </p:nvSpPr>
        <p:spPr>
          <a:xfrm>
            <a:off x="1270000" y="3225800"/>
            <a:ext cx="10464800" cy="3302000"/>
          </a:xfrm>
          <a:prstGeom prst="rect">
            <a:avLst/>
          </a:prstGeom>
        </p:spPr>
        <p:txBody>
          <a:bodyPr/>
          <a:lstStyle>
            <a:lvl1pPr>
              <a:defRPr sz="7300"/>
            </a:lvl1pPr>
          </a:lstStyle>
          <a:p>
            <a:pPr/>
            <a:r>
              <a:t>ATAQUES BASADOS EN SPOOFING</a:t>
            </a:r>
          </a:p>
        </p:txBody>
      </p:sp>
      <p:sp>
        <p:nvSpPr>
          <p:cNvPr id="120" name="PROYECTO FINAL DE GRADO"/>
          <p:cNvSpPr txBox="1"/>
          <p:nvPr>
            <p:ph type="subTitle" sz="quarter" idx="1"/>
          </p:nvPr>
        </p:nvSpPr>
        <p:spPr>
          <a:xfrm>
            <a:off x="1270000" y="2413000"/>
            <a:ext cx="10464800" cy="1130300"/>
          </a:xfrm>
          <a:prstGeom prst="rect">
            <a:avLst/>
          </a:prstGeom>
        </p:spPr>
        <p:txBody>
          <a:bodyPr/>
          <a:lstStyle>
            <a:lvl1pPr>
              <a:spcBef>
                <a:spcPts val="2400"/>
              </a:spcBef>
              <a:defRPr sz="4000"/>
            </a:lvl1pPr>
          </a:lstStyle>
          <a:p>
            <a:pPr/>
            <a:r>
              <a:t>PROYECTO FINAL DE GRADO</a:t>
            </a:r>
          </a:p>
        </p:txBody>
      </p:sp>
      <p:sp>
        <p:nvSpPr>
          <p:cNvPr id="121" name="Iñigo Montánchez Crespo…"/>
          <p:cNvSpPr txBox="1"/>
          <p:nvPr/>
        </p:nvSpPr>
        <p:spPr>
          <a:xfrm>
            <a:off x="8680698" y="7785100"/>
            <a:ext cx="3612902" cy="1130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1800"/>
            </a:pPr>
            <a:r>
              <a:t>Iñigo Montánchez Crespo</a:t>
            </a:r>
          </a:p>
          <a:p>
            <a:pPr>
              <a:defRPr sz="1800"/>
            </a:pPr>
            <a:r>
              <a:t>Convocatoria de Julio de 2018</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19"/>
                                        </p:tgtEl>
                                        <p:attrNameLst>
                                          <p:attrName>style.visibility</p:attrName>
                                        </p:attrNameLst>
                                      </p:cBhvr>
                                      <p:to>
                                        <p:strVal val="visible"/>
                                      </p:to>
                                    </p:set>
                                    <p:animEffect filter="wipe(left)" transition="in">
                                      <p:cBhvr>
                                        <p:cTn id="7"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9"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El sistema de nombres de dominio o DNS es un sistema de bases de datos descentralizadas que tienen como función registrar las relaciones entre nombres de dominio e IPs que les correspondan. De este modo se traducen nombres web reconocibles a direcciones IP, acción que se conoce como &quot;resolución DNS&quot;."/>
          <p:cNvSpPr txBox="1"/>
          <p:nvPr>
            <p:ph type="body" idx="1"/>
          </p:nvPr>
        </p:nvSpPr>
        <p:spPr>
          <a:prstGeom prst="rect">
            <a:avLst/>
          </a:prstGeom>
        </p:spPr>
        <p:txBody>
          <a:bodyPr/>
          <a:lstStyle/>
          <a:p>
            <a:pPr/>
            <a:r>
              <a:t>El sistema de nombres de dominio o DNS es un sistema de bases de datos descentralizadas que tienen como función registrar las relaciones entre nombres de dominio e IPs que les correspondan. De este modo se traducen nombres web reconocibles a direcciones IP, acción que se conoce como "resolución DNS". </a:t>
            </a:r>
          </a:p>
        </p:txBody>
      </p:sp>
      <p:sp>
        <p:nvSpPr>
          <p:cNvPr id="149" name="CONCEPTO:…"/>
          <p:cNvSpPr txBox="1"/>
          <p:nvPr>
            <p:ph type="title"/>
          </p:nvPr>
        </p:nvSpPr>
        <p:spPr>
          <a:prstGeom prst="rect">
            <a:avLst/>
          </a:prstGeom>
        </p:spPr>
        <p:txBody>
          <a:bodyPr/>
          <a:lstStyle/>
          <a:p>
            <a:pPr defTabSz="327152">
              <a:defRPr sz="4480"/>
            </a:pPr>
            <a:r>
              <a:t>CONCEPTO: </a:t>
            </a:r>
          </a:p>
          <a:p>
            <a:pPr defTabSz="327152">
              <a:defRPr sz="4480"/>
            </a:pPr>
            <a:r>
              <a:t>SISTEMA DE NOMBRES DE DOMINIO</a:t>
            </a:r>
          </a:p>
          <a:p>
            <a:pPr defTabSz="327152">
              <a:defRPr sz="4480"/>
            </a:pPr>
            <a:r>
              <a:t>(DNS)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IP SPOOFING…"/>
          <p:cNvSpPr txBox="1"/>
          <p:nvPr>
            <p:ph type="body" idx="1"/>
          </p:nvPr>
        </p:nvSpPr>
        <p:spPr>
          <a:prstGeom prst="rect">
            <a:avLst/>
          </a:prstGeom>
        </p:spPr>
        <p:txBody>
          <a:bodyPr/>
          <a:lstStyle/>
          <a:p>
            <a:pPr algn="ctr"/>
            <a:r>
              <a:t>IP SPOOFING</a:t>
            </a:r>
          </a:p>
          <a:p>
            <a:pPr algn="ctr"/>
            <a:r>
              <a:t>ARP SPOOFING</a:t>
            </a:r>
          </a:p>
          <a:p>
            <a:pPr algn="ctr"/>
            <a:r>
              <a:t>DNS SPOOFING</a:t>
            </a:r>
          </a:p>
          <a:p>
            <a:pPr algn="ctr"/>
            <a:r>
              <a:t>WEB SPOOFING</a:t>
            </a:r>
          </a:p>
          <a:p>
            <a:pPr algn="ctr"/>
            <a:r>
              <a:t>EMAIL SPOOFING</a:t>
            </a:r>
          </a:p>
        </p:txBody>
      </p:sp>
      <p:sp>
        <p:nvSpPr>
          <p:cNvPr id="152" name="TIPOS DE SPOOFING"/>
          <p:cNvSpPr txBox="1"/>
          <p:nvPr>
            <p:ph type="title"/>
          </p:nvPr>
        </p:nvSpPr>
        <p:spPr>
          <a:prstGeom prst="rect">
            <a:avLst/>
          </a:prstGeom>
        </p:spPr>
        <p:txBody>
          <a:bodyPr/>
          <a:lstStyle/>
          <a:p>
            <a:pPr/>
            <a:r>
              <a:t>TIPOS DE SPOOFING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IP SPOOFING"/>
          <p:cNvSpPr txBox="1"/>
          <p:nvPr>
            <p:ph type="title"/>
          </p:nvPr>
        </p:nvSpPr>
        <p:spPr>
          <a:prstGeom prst="rect">
            <a:avLst/>
          </a:prstGeom>
        </p:spPr>
        <p:txBody>
          <a:bodyPr/>
          <a:lstStyle/>
          <a:p>
            <a:pPr/>
            <a:r>
              <a:t>IP SPOOFING</a:t>
            </a:r>
          </a:p>
        </p:txBody>
      </p:sp>
      <p:sp>
        <p:nvSpPr>
          <p:cNvPr id="155" name="Consiste en la suplantación o falsificación de una IP haciendo creer a la víctima que somos un determinado equipo y de este modo ocultando la identidad del equipo atacante.…"/>
          <p:cNvSpPr txBox="1"/>
          <p:nvPr>
            <p:ph type="body" idx="1"/>
          </p:nvPr>
        </p:nvSpPr>
        <p:spPr>
          <a:prstGeom prst="rect">
            <a:avLst/>
          </a:prstGeom>
        </p:spPr>
        <p:txBody>
          <a:bodyPr/>
          <a:lstStyle/>
          <a:p>
            <a:pPr/>
            <a:r>
              <a:t>Consiste en la suplantación o falsificación de una IP haciendo creer a la víctima que somos un determinado equipo y de este modo ocultando la identidad del equipo atacante.</a:t>
            </a:r>
          </a:p>
          <a:p>
            <a:pPr/>
            <a:r>
              <a:t>En los ejemplos que se van a mostrar este ataque se hace por medio de la modificación de las iptables o a través de la aplicación hping3. Ambas aplicaciones permiten ensamblar paquetes ICMP o TCP respectivamente.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Multimedia1.mp4" descr="Multimedia1.mp4"/>
          <p:cNvPicPr>
            <a:picLocks noChangeAspect="0"/>
          </p:cNvPicPr>
          <p:nvPr>
            <p:ph type="pic" idx="13"/>
            <a:videoFile r:link="rId2"/>
            <p:extLst>
              <p:ext uri="{DAA4B4D4-6D71-4841-9C94-3DE7FCFB9230}">
                <p14:media xmlns:p14="http://schemas.microsoft.com/office/powerpoint/2010/main" r:embed="rId3"/>
              </p:ext>
            </p:extLst>
          </p:nvPr>
        </p:nvPicPr>
        <p:blipFill>
          <a:blip r:embed="rId4">
            <a:extLst/>
          </a:blip>
          <a:stretch>
            <a:fillRect/>
          </a:stretch>
        </p:blipFill>
        <p:spPr>
          <a:xfrm>
            <a:off x="360242" y="584200"/>
            <a:ext cx="12284316" cy="7677697"/>
          </a:xfrm>
          <a:prstGeom prst="rect">
            <a:avLst/>
          </a:prstGeom>
        </p:spPr>
      </p:pic>
      <p:sp>
        <p:nvSpPr>
          <p:cNvPr id="158" name="IP SPOOFING A TRAVÉS DE IPTABLES…"/>
          <p:cNvSpPr txBox="1"/>
          <p:nvPr>
            <p:ph type="body" sz="quarter" idx="1"/>
          </p:nvPr>
        </p:nvSpPr>
        <p:spPr>
          <a:xfrm>
            <a:off x="1270000" y="8346133"/>
            <a:ext cx="10464800" cy="1219201"/>
          </a:xfrm>
          <a:prstGeom prst="rect">
            <a:avLst/>
          </a:prstGeom>
        </p:spPr>
        <p:txBody>
          <a:bodyPr/>
          <a:lstStyle/>
          <a:p>
            <a:pPr defTabSz="315468">
              <a:defRPr sz="1728"/>
            </a:pPr>
            <a:r>
              <a:t>IP SPOOFING A TRAVÉS DE IPTABLES</a:t>
            </a:r>
          </a:p>
          <a:p>
            <a:pPr defTabSz="315468">
              <a:defRPr sz="1728"/>
            </a:pPr>
            <a:r>
              <a:t>Iptables es una herramienta firewall perteneciente a los sistemas Linux que permite el </a:t>
            </a:r>
          </a:p>
          <a:p>
            <a:pPr defTabSz="315468">
              <a:defRPr sz="1728"/>
            </a:pPr>
            <a:r>
              <a:t>filtrado de paquetes y la traducción de direcciones a través de las tablas NAT (Network Address Translation) encargadas de traducir de IPs privadas a públicas y viceversa.</a:t>
            </a:r>
            <a:endParaRPr sz="648"/>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560000"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Multimedia2.mp4" descr="Multimedia2.mp4"/>
          <p:cNvPicPr>
            <a:picLocks noChangeAspect="0"/>
          </p:cNvPicPr>
          <p:nvPr>
            <p:ph type="pic" idx="13"/>
            <a:videoFile r:link="rId2"/>
            <p:extLst>
              <p:ext uri="{DAA4B4D4-6D71-4841-9C94-3DE7FCFB9230}">
                <p14:media xmlns:p14="http://schemas.microsoft.com/office/powerpoint/2010/main" r:embed="rId3"/>
              </p:ext>
            </p:extLst>
          </p:nvPr>
        </p:nvPicPr>
        <p:blipFill>
          <a:blip r:embed="rId4">
            <a:extLst/>
          </a:blip>
          <a:stretch>
            <a:fillRect/>
          </a:stretch>
        </p:blipFill>
        <p:spPr>
          <a:xfrm>
            <a:off x="360242" y="584200"/>
            <a:ext cx="12284316" cy="7677697"/>
          </a:xfrm>
          <a:prstGeom prst="rect">
            <a:avLst/>
          </a:prstGeom>
        </p:spPr>
      </p:pic>
      <p:sp>
        <p:nvSpPr>
          <p:cNvPr id="161" name="IP SPOOFING A TRAVÉS DE HPING3…"/>
          <p:cNvSpPr txBox="1"/>
          <p:nvPr>
            <p:ph type="body" sz="quarter" idx="1"/>
          </p:nvPr>
        </p:nvSpPr>
        <p:spPr>
          <a:xfrm>
            <a:off x="1270000" y="8363314"/>
            <a:ext cx="10464800" cy="1219201"/>
          </a:xfrm>
          <a:prstGeom prst="rect">
            <a:avLst/>
          </a:prstGeom>
        </p:spPr>
        <p:txBody>
          <a:bodyPr/>
          <a:lstStyle/>
          <a:p>
            <a:pPr defTabSz="338835">
              <a:defRPr sz="1856"/>
            </a:pPr>
            <a:r>
              <a:t>IP SPOOFING A TRAVÉS DE HPING3</a:t>
            </a:r>
          </a:p>
          <a:p>
            <a:pPr defTabSz="338835">
              <a:defRPr sz="1856"/>
            </a:pPr>
            <a:r>
              <a:t>HPING3 es una aplicación de terminal para Linux que nos va a permitir  ensamblar fácilmente paquetes.  A diferencia de un Ping convencional que como hemos visto en el ejemplo anterior envía paquetes ICMP, esta aplicación permite el envío de paquetes TCP.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8320000"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RP SPOOFING"/>
          <p:cNvSpPr txBox="1"/>
          <p:nvPr>
            <p:ph type="title"/>
          </p:nvPr>
        </p:nvSpPr>
        <p:spPr>
          <a:prstGeom prst="rect">
            <a:avLst/>
          </a:prstGeom>
        </p:spPr>
        <p:txBody>
          <a:bodyPr/>
          <a:lstStyle/>
          <a:p>
            <a:pPr/>
            <a:r>
              <a:t>ARP SPOOFING</a:t>
            </a:r>
          </a:p>
        </p:txBody>
      </p:sp>
      <p:sp>
        <p:nvSpPr>
          <p:cNvPr id="164" name="En este tipo de ataque se envían mensajes ARP modificados con la intención de vincular la dirección MAC del equipo atacante con una dirección IP de un equipo o servidor de la red atacada. De esta forma el atacante puede suplantar la identidad de un equipo colándose entre las comunicaciones de la red.…"/>
          <p:cNvSpPr txBox="1"/>
          <p:nvPr>
            <p:ph type="body" idx="1"/>
          </p:nvPr>
        </p:nvSpPr>
        <p:spPr>
          <a:prstGeom prst="rect">
            <a:avLst/>
          </a:prstGeom>
        </p:spPr>
        <p:txBody>
          <a:bodyPr/>
          <a:lstStyle/>
          <a:p>
            <a:pPr marL="448055" indent="-448055" defTabSz="572516">
              <a:spcBef>
                <a:spcPts val="4100"/>
              </a:spcBef>
              <a:defRPr sz="3724"/>
            </a:pPr>
            <a:r>
              <a:t>En este tipo de ataque se envían mensajes ARP modificados con la intención de vincular la dirección MAC del equipo atacante con una dirección IP de un equipo o servidor de la red atacada. De esta forma el atacante puede suplantar la identidad de un equipo colándose entre las comunicaciones de la red.  </a:t>
            </a:r>
          </a:p>
          <a:p>
            <a:pPr marL="448055" indent="-448055" defTabSz="572516">
              <a:spcBef>
                <a:spcPts val="4100"/>
              </a:spcBef>
              <a:defRPr sz="3724"/>
            </a:pPr>
            <a:r>
              <a:t>Al envío de estos mensajes modificados se le denomina ARP poisoning (envenenamiento ARP).</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RP SPOOFING"/>
          <p:cNvSpPr txBox="1"/>
          <p:nvPr>
            <p:ph type="title"/>
          </p:nvPr>
        </p:nvSpPr>
        <p:spPr>
          <a:prstGeom prst="rect">
            <a:avLst/>
          </a:prstGeom>
        </p:spPr>
        <p:txBody>
          <a:bodyPr/>
          <a:lstStyle/>
          <a:p>
            <a:pPr/>
            <a:r>
              <a:t>ARP SPOOFING</a:t>
            </a:r>
          </a:p>
        </p:txBody>
      </p:sp>
      <p:pic>
        <p:nvPicPr>
          <p:cNvPr id="167" name="Captura de pantalla 2018-07-10 a las 13.06.12.png" descr="Captura de pantalla 2018-07-10 a las 13.06.12.png"/>
          <p:cNvPicPr>
            <a:picLocks noChangeAspect="1"/>
          </p:cNvPicPr>
          <p:nvPr/>
        </p:nvPicPr>
        <p:blipFill>
          <a:blip r:embed="rId2">
            <a:extLst/>
          </a:blip>
          <a:stretch>
            <a:fillRect/>
          </a:stretch>
        </p:blipFill>
        <p:spPr>
          <a:xfrm>
            <a:off x="651063" y="3599309"/>
            <a:ext cx="11702674" cy="4282182"/>
          </a:xfrm>
          <a:prstGeom prst="rect">
            <a:avLst/>
          </a:prstGeom>
          <a:ln w="12700">
            <a:miter lim="400000"/>
          </a:ln>
        </p:spPr>
      </p:pic>
      <p:sp>
        <p:nvSpPr>
          <p:cNvPr id="168" name="EJEMPLIFICACIÓN DE ARP SPOOFING…"/>
          <p:cNvSpPr txBox="1"/>
          <p:nvPr>
            <p:ph type="body" sz="quarter" idx="1"/>
          </p:nvPr>
        </p:nvSpPr>
        <p:spPr>
          <a:xfrm>
            <a:off x="1270000" y="8106302"/>
            <a:ext cx="10464800" cy="1219201"/>
          </a:xfrm>
          <a:prstGeom prst="rect">
            <a:avLst/>
          </a:prstGeom>
        </p:spPr>
        <p:txBody>
          <a:bodyPr anchor="t"/>
          <a:lstStyle/>
          <a:p>
            <a:pPr marL="0" indent="0" algn="ctr" defTabSz="338835">
              <a:spcBef>
                <a:spcPts val="0"/>
              </a:spcBef>
              <a:buSzTx/>
              <a:buNone/>
              <a:defRPr sz="1856"/>
            </a:pPr>
            <a:r>
              <a:t>EJEMPLIFICACIÓN DE ARP SPOOFING</a:t>
            </a:r>
          </a:p>
          <a:p>
            <a:pPr marL="0" indent="0" algn="ctr" defTabSz="338835">
              <a:spcBef>
                <a:spcPts val="0"/>
              </a:spcBef>
              <a:buSzTx/>
              <a:buNone/>
              <a:defRPr sz="1856"/>
            </a:pPr>
            <a:r>
              <a:t>El atacante manda paquetes a dos víctimas de forma que las direcciones IP de las tablas ARP quedan contaminadas con la MAC del equipo atacante. Como resultado la comunicación queda pinchada o intervenida.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Multimedia3.mp4" descr="Multimedia3.mp4"/>
          <p:cNvPicPr>
            <a:picLocks noChangeAspect="0"/>
          </p:cNvPicPr>
          <p:nvPr>
            <p:ph type="pic" idx="13"/>
            <a:videoFile r:link="rId2"/>
            <p:extLst>
              <p:ext uri="{DAA4B4D4-6D71-4841-9C94-3DE7FCFB9230}">
                <p14:media xmlns:p14="http://schemas.microsoft.com/office/powerpoint/2010/main" r:embed="rId3"/>
              </p:ext>
            </p:extLst>
          </p:nvPr>
        </p:nvPicPr>
        <p:blipFill>
          <a:blip r:embed="rId4">
            <a:extLst/>
          </a:blip>
          <a:stretch>
            <a:fillRect/>
          </a:stretch>
        </p:blipFill>
        <p:spPr>
          <a:xfrm>
            <a:off x="360242" y="584200"/>
            <a:ext cx="12284316" cy="7677697"/>
          </a:xfrm>
          <a:prstGeom prst="rect">
            <a:avLst/>
          </a:prstGeom>
        </p:spPr>
      </p:pic>
      <p:sp>
        <p:nvSpPr>
          <p:cNvPr id="171" name="ARP SPOOFING A TRAVÉS DE ARPSPOOF…"/>
          <p:cNvSpPr txBox="1"/>
          <p:nvPr>
            <p:ph type="body" sz="quarter" idx="1"/>
          </p:nvPr>
        </p:nvSpPr>
        <p:spPr>
          <a:xfrm>
            <a:off x="1270000" y="8363314"/>
            <a:ext cx="10464800" cy="1219201"/>
          </a:xfrm>
          <a:prstGeom prst="rect">
            <a:avLst/>
          </a:prstGeom>
        </p:spPr>
        <p:txBody>
          <a:bodyPr/>
          <a:lstStyle/>
          <a:p>
            <a:pPr defTabSz="338835">
              <a:defRPr sz="1856"/>
            </a:pPr>
            <a:r>
              <a:t>ARP SPOOFING A TRAVÉS DE ARPSPOOF</a:t>
            </a:r>
          </a:p>
          <a:p>
            <a:pPr defTabSz="338835">
              <a:defRPr sz="1856"/>
            </a:pPr>
          </a:p>
          <a:p>
            <a:pPr defTabSz="338835">
              <a:defRPr sz="1856"/>
            </a:pPr>
            <a:r>
              <a:t>sudo arpspoof -i &lt;interfaz de red&gt; -t &lt;IP_víctima&gt; &lt;gateway o puerta de enlace&gt;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6360000"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DNS SPOOFING"/>
          <p:cNvSpPr txBox="1"/>
          <p:nvPr>
            <p:ph type="title"/>
          </p:nvPr>
        </p:nvSpPr>
        <p:spPr>
          <a:prstGeom prst="rect">
            <a:avLst/>
          </a:prstGeom>
        </p:spPr>
        <p:txBody>
          <a:bodyPr/>
          <a:lstStyle/>
          <a:p>
            <a:pPr/>
            <a:r>
              <a:t>DNS SPOOFING</a:t>
            </a:r>
          </a:p>
        </p:txBody>
      </p:sp>
      <p:sp>
        <p:nvSpPr>
          <p:cNvPr id="174" name="Ataque enfocado a la sustitución de una dirección IP ante una consulta de resolución DNS, con el propósito de redireccionar a la víctima a un determinado host.…"/>
          <p:cNvSpPr txBox="1"/>
          <p:nvPr>
            <p:ph type="body" idx="1"/>
          </p:nvPr>
        </p:nvSpPr>
        <p:spPr>
          <a:prstGeom prst="rect">
            <a:avLst/>
          </a:prstGeom>
        </p:spPr>
        <p:txBody>
          <a:bodyPr/>
          <a:lstStyle/>
          <a:p>
            <a:pPr/>
            <a:r>
              <a:t>Ataque enfocado a la sustitución de una dirección IP ante una consulta de resolución DNS, con el propósito de redireccionar a la víctima a un determinado host.</a:t>
            </a:r>
          </a:p>
          <a:p>
            <a:pPr/>
            <a:r>
              <a:t>Como vamos a ver en el ejemplo siguiente el atacante redireccionará el dominio </a:t>
            </a:r>
            <a:r>
              <a:rPr u="sng"/>
              <a:t>www.ufv.es</a:t>
            </a:r>
            <a:r>
              <a:t> a su propia IP, de forma que cuando la víctima acceda se le mostrará la página del atacante.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Multimedia4.mp4" descr="Multimedia4.mp4"/>
          <p:cNvPicPr>
            <a:picLocks noChangeAspect="0"/>
          </p:cNvPicPr>
          <p:nvPr>
            <p:ph type="pic" idx="13"/>
            <a:videoFile r:link="rId2"/>
            <p:extLst>
              <p:ext uri="{DAA4B4D4-6D71-4841-9C94-3DE7FCFB9230}">
                <p14:media xmlns:p14="http://schemas.microsoft.com/office/powerpoint/2010/main" r:embed="rId3"/>
              </p:ext>
            </p:extLst>
          </p:nvPr>
        </p:nvPicPr>
        <p:blipFill>
          <a:blip r:embed="rId4">
            <a:extLst/>
          </a:blip>
          <a:stretch>
            <a:fillRect/>
          </a:stretch>
        </p:blipFill>
        <p:spPr>
          <a:xfrm>
            <a:off x="379377" y="584200"/>
            <a:ext cx="12246046" cy="7677697"/>
          </a:xfrm>
          <a:prstGeom prst="rect">
            <a:avLst/>
          </a:prstGeom>
        </p:spPr>
      </p:pic>
      <p:sp>
        <p:nvSpPr>
          <p:cNvPr id="177" name="DNS SPOOFING A TRAVÉS DE ETTERCAP"/>
          <p:cNvSpPr txBox="1"/>
          <p:nvPr>
            <p:ph type="body" sz="quarter" idx="1"/>
          </p:nvPr>
        </p:nvSpPr>
        <p:spPr>
          <a:xfrm>
            <a:off x="1270000" y="8363314"/>
            <a:ext cx="10464800" cy="1219201"/>
          </a:xfrm>
          <a:prstGeom prst="rect">
            <a:avLst/>
          </a:prstGeom>
        </p:spPr>
        <p:txBody>
          <a:bodyPr/>
          <a:lstStyle/>
          <a:p>
            <a:pPr/>
            <a:r>
              <a:t>DNS SPOOFING A TRAVÉS DE ETTERCAP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3840000" fill="hold"/>
                                        <p:tgtEl>
                                          <p:spTgt spid="1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INTRODUCCIÓN"/>
          <p:cNvSpPr txBox="1"/>
          <p:nvPr>
            <p:ph type="title"/>
          </p:nvPr>
        </p:nvSpPr>
        <p:spPr>
          <a:prstGeom prst="rect">
            <a:avLst/>
          </a:prstGeom>
        </p:spPr>
        <p:txBody>
          <a:bodyPr/>
          <a:lstStyle/>
          <a:p>
            <a:pPr/>
            <a:r>
              <a:t>INTRODUCCIÓN</a:t>
            </a:r>
          </a:p>
        </p:txBody>
      </p:sp>
      <p:sp>
        <p:nvSpPr>
          <p:cNvPr id="124" name="En esta presentación voy a exponer las diferentes metodologías de spoofing, así como los efectos que causan.…"/>
          <p:cNvSpPr txBox="1"/>
          <p:nvPr>
            <p:ph type="body" idx="1"/>
          </p:nvPr>
        </p:nvSpPr>
        <p:spPr>
          <a:prstGeom prst="rect">
            <a:avLst/>
          </a:prstGeom>
        </p:spPr>
        <p:txBody>
          <a:bodyPr/>
          <a:lstStyle/>
          <a:p>
            <a:pPr/>
            <a:r>
              <a:t>En esta presentación voy a exponer las diferentes metodologías de spoofing, así como los efectos que causan.</a:t>
            </a:r>
          </a:p>
          <a:p>
            <a:pPr/>
            <a:r>
              <a:t>Además se mostrará el funcionamiento del script desarrollado, que tiene como función la de defender contra los ataques realizados.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WEB SPOOFING"/>
          <p:cNvSpPr txBox="1"/>
          <p:nvPr>
            <p:ph type="title"/>
          </p:nvPr>
        </p:nvSpPr>
        <p:spPr>
          <a:prstGeom prst="rect">
            <a:avLst/>
          </a:prstGeom>
        </p:spPr>
        <p:txBody>
          <a:bodyPr/>
          <a:lstStyle/>
          <a:p>
            <a:pPr/>
            <a:r>
              <a:t>WEB SPOOFING</a:t>
            </a:r>
          </a:p>
        </p:txBody>
      </p:sp>
      <p:sp>
        <p:nvSpPr>
          <p:cNvPr id="180" name="Este tipo de ataque consiste en la suplantación de una página web, normalmente para realizar un ataque phishing o ataque de robo de credenciales e información.…"/>
          <p:cNvSpPr txBox="1"/>
          <p:nvPr>
            <p:ph type="body" idx="1"/>
          </p:nvPr>
        </p:nvSpPr>
        <p:spPr>
          <a:prstGeom prst="rect">
            <a:avLst/>
          </a:prstGeom>
        </p:spPr>
        <p:txBody>
          <a:bodyPr/>
          <a:lstStyle/>
          <a:p>
            <a:pPr marL="411479" indent="-411479" defTabSz="525779">
              <a:spcBef>
                <a:spcPts val="3700"/>
              </a:spcBef>
              <a:defRPr sz="3420"/>
            </a:pPr>
            <a:r>
              <a:t>Este tipo de ataque consiste en la suplantación de una página web, normalmente para realizar un ataque phishing o ataque de robo de credenciales e información.</a:t>
            </a:r>
          </a:p>
          <a:p>
            <a:pPr marL="411479" indent="-411479" defTabSz="525779">
              <a:spcBef>
                <a:spcPts val="3700"/>
              </a:spcBef>
              <a:defRPr sz="3420"/>
            </a:pPr>
            <a:r>
              <a:t>Este tipo de ataque requiere de DNS spoofing para permitir redireccionar a la víctima a la web suplantada. </a:t>
            </a:r>
          </a:p>
          <a:p>
            <a:pPr marL="411479" indent="-411479" defTabSz="525779">
              <a:spcBef>
                <a:spcPts val="3700"/>
              </a:spcBef>
              <a:defRPr sz="3420"/>
            </a:pPr>
            <a:r>
              <a:t>Este tipo de ataque también requiere de ARP spoofing para poder intervenir la comunicación de forma que el atacante pueda interceptar los datos.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Multimedia5.mp4" descr="Multimedia5.mp4"/>
          <p:cNvPicPr>
            <a:picLocks noChangeAspect="0"/>
          </p:cNvPicPr>
          <p:nvPr>
            <p:ph type="pic" idx="13"/>
            <a:videoFile r:link="rId2"/>
            <p:extLst>
              <p:ext uri="{DAA4B4D4-6D71-4841-9C94-3DE7FCFB9230}">
                <p14:media xmlns:p14="http://schemas.microsoft.com/office/powerpoint/2010/main" r:embed="rId3"/>
              </p:ext>
            </p:extLst>
          </p:nvPr>
        </p:nvPicPr>
        <p:blipFill>
          <a:blip r:embed="rId4">
            <a:extLst/>
          </a:blip>
          <a:stretch>
            <a:fillRect/>
          </a:stretch>
        </p:blipFill>
        <p:spPr>
          <a:xfrm>
            <a:off x="360242" y="584200"/>
            <a:ext cx="12284316" cy="7677697"/>
          </a:xfrm>
          <a:prstGeom prst="rect">
            <a:avLst/>
          </a:prstGeom>
        </p:spPr>
      </p:pic>
      <p:sp>
        <p:nvSpPr>
          <p:cNvPr id="183" name="WEB SPOOFING A TRAVÉS DE SETOOLKIT…"/>
          <p:cNvSpPr txBox="1"/>
          <p:nvPr>
            <p:ph type="body" sz="quarter" idx="1"/>
          </p:nvPr>
        </p:nvSpPr>
        <p:spPr>
          <a:xfrm>
            <a:off x="1270000" y="8363314"/>
            <a:ext cx="10464800" cy="1219201"/>
          </a:xfrm>
          <a:prstGeom prst="rect">
            <a:avLst/>
          </a:prstGeom>
        </p:spPr>
        <p:txBody>
          <a:bodyPr/>
          <a:lstStyle/>
          <a:p>
            <a:pPr defTabSz="338835">
              <a:defRPr sz="1856"/>
            </a:pPr>
            <a:r>
              <a:t>WEB SPOOFING A TRAVÉS DE SETOOLKIT</a:t>
            </a:r>
          </a:p>
          <a:p>
            <a:pPr defTabSz="338835">
              <a:defRPr sz="1856"/>
            </a:pPr>
            <a:r>
              <a:t>Este tipo de ataque como podemos ver requiere de los ataques DNS y ARP spoofing.</a:t>
            </a:r>
          </a:p>
          <a:p>
            <a:pPr defTabSz="338835">
              <a:defRPr sz="1856"/>
            </a:pPr>
            <a:r>
              <a:t>Usamos la versión gráfica de Ettercap para ello.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9880000"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MAIL SPOOFING"/>
          <p:cNvSpPr txBox="1"/>
          <p:nvPr>
            <p:ph type="title"/>
          </p:nvPr>
        </p:nvSpPr>
        <p:spPr>
          <a:prstGeom prst="rect">
            <a:avLst/>
          </a:prstGeom>
        </p:spPr>
        <p:txBody>
          <a:bodyPr/>
          <a:lstStyle/>
          <a:p>
            <a:pPr/>
            <a:r>
              <a:t>MAIL SPOOFING</a:t>
            </a:r>
          </a:p>
        </p:txBody>
      </p:sp>
      <p:sp>
        <p:nvSpPr>
          <p:cNvPr id="186" name="El propósito de este ataque es el de enviar correo de forma fraudulenta, suplantando datos de identificación para aparentar una procedencia determinada. Este tipo de ataques son muy utilizados para realizar SPAM o apoyar a ataques de tipo web spoofing."/>
          <p:cNvSpPr txBox="1"/>
          <p:nvPr>
            <p:ph type="body" idx="1"/>
          </p:nvPr>
        </p:nvSpPr>
        <p:spPr>
          <a:prstGeom prst="rect">
            <a:avLst/>
          </a:prstGeom>
        </p:spPr>
        <p:txBody>
          <a:bodyPr/>
          <a:lstStyle/>
          <a:p>
            <a:pPr/>
            <a:r>
              <a:t>El propósito de este ataque es el de enviar correo de forma fraudulenta, suplantando datos de identificación para aparentar una procedencia determinada. Este tipo de ataques son muy utilizados para realizar SPAM o apoyar a ataques de tipo web </a:t>
            </a:r>
            <a:r>
              <a:rPr i="1">
                <a:latin typeface="Helvetica"/>
                <a:ea typeface="Helvetica"/>
                <a:cs typeface="Helvetica"/>
                <a:sym typeface="Helvetica"/>
              </a:rPr>
              <a:t>spoofing.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Multimedia6.mp4" descr="Multimedia6.mp4"/>
          <p:cNvPicPr>
            <a:picLocks noChangeAspect="0"/>
          </p:cNvPicPr>
          <p:nvPr>
            <p:ph type="pic" idx="13"/>
            <a:videoFile r:link="rId2"/>
            <p:extLst>
              <p:ext uri="{DAA4B4D4-6D71-4841-9C94-3DE7FCFB9230}">
                <p14:media xmlns:p14="http://schemas.microsoft.com/office/powerpoint/2010/main" r:embed="rId3"/>
              </p:ext>
            </p:extLst>
          </p:nvPr>
        </p:nvPicPr>
        <p:blipFill>
          <a:blip r:embed="rId4">
            <a:extLst/>
          </a:blip>
          <a:stretch>
            <a:fillRect/>
          </a:stretch>
        </p:blipFill>
        <p:spPr>
          <a:xfrm>
            <a:off x="360242" y="608192"/>
            <a:ext cx="12284316" cy="7629712"/>
          </a:xfrm>
          <a:prstGeom prst="rect">
            <a:avLst/>
          </a:prstGeom>
        </p:spPr>
      </p:pic>
      <p:sp>
        <p:nvSpPr>
          <p:cNvPr id="189" name="EMAIL SPOOFING A TRAVÉS DE SEES"/>
          <p:cNvSpPr txBox="1"/>
          <p:nvPr>
            <p:ph type="body" sz="quarter" idx="1"/>
          </p:nvPr>
        </p:nvSpPr>
        <p:spPr>
          <a:xfrm>
            <a:off x="1270000" y="8363314"/>
            <a:ext cx="10464800" cy="1219201"/>
          </a:xfrm>
          <a:prstGeom prst="rect">
            <a:avLst/>
          </a:prstGeom>
        </p:spPr>
        <p:txBody>
          <a:bodyPr/>
          <a:lstStyle/>
          <a:p>
            <a:pPr/>
            <a:r>
              <a:t>EMAIL SPOOFING A TRAVÉS DE SEES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600000" fill="hold"/>
                                        <p:tgtEl>
                                          <p:spTgt spid="18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CRIPT DE DEFENSA"/>
          <p:cNvSpPr txBox="1"/>
          <p:nvPr>
            <p:ph type="title"/>
          </p:nvPr>
        </p:nvSpPr>
        <p:spPr>
          <a:prstGeom prst="rect">
            <a:avLst/>
          </a:prstGeom>
        </p:spPr>
        <p:txBody>
          <a:bodyPr/>
          <a:lstStyle/>
          <a:p>
            <a:pPr/>
            <a:r>
              <a:t>SCRIPT DE DEFENSA</a:t>
            </a:r>
          </a:p>
        </p:txBody>
      </p:sp>
      <p:pic>
        <p:nvPicPr>
          <p:cNvPr id="192" name="Multimedia7.mp4" descr="Multimedia7.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742569" y="2765506"/>
            <a:ext cx="9519662" cy="594978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134000"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EJECUCIÓN E INSTALACIÓN"/>
          <p:cNvSpPr txBox="1"/>
          <p:nvPr>
            <p:ph type="title"/>
          </p:nvPr>
        </p:nvSpPr>
        <p:spPr>
          <a:prstGeom prst="rect">
            <a:avLst/>
          </a:prstGeom>
        </p:spPr>
        <p:txBody>
          <a:bodyPr/>
          <a:lstStyle>
            <a:lvl1pPr defTabSz="484886">
              <a:defRPr sz="6640"/>
            </a:lvl1pPr>
          </a:lstStyle>
          <a:p>
            <a:pPr/>
            <a:r>
              <a:t>EJECUCIÓN E INSTALACIÓN</a:t>
            </a:r>
          </a:p>
        </p:txBody>
      </p:sp>
      <p:sp>
        <p:nvSpPr>
          <p:cNvPr id="195" name="Se ha desarrollado un menú con la intención de facilitar el uso de la herramienta.…"/>
          <p:cNvSpPr txBox="1"/>
          <p:nvPr>
            <p:ph type="body" idx="1"/>
          </p:nvPr>
        </p:nvSpPr>
        <p:spPr>
          <a:prstGeom prst="rect">
            <a:avLst/>
          </a:prstGeom>
        </p:spPr>
        <p:txBody>
          <a:bodyPr/>
          <a:lstStyle/>
          <a:p>
            <a:pPr/>
            <a:r>
              <a:t>Se ha desarrollado un menú con la intención de facilitar el uso de la herramienta.</a:t>
            </a:r>
          </a:p>
          <a:p>
            <a:pPr/>
            <a:r>
              <a:t>Como hemos visto en la demostración, una vez lanzada la herramienta desde la terminal basta con poner la contraseña de administrador y elegir la opción 1 para la instalación de todos los paquetes necesarios para el buen funcionamiento de la aplicación.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CRIPT DE DEFENSA"/>
          <p:cNvSpPr txBox="1"/>
          <p:nvPr>
            <p:ph type="title"/>
          </p:nvPr>
        </p:nvSpPr>
        <p:spPr>
          <a:prstGeom prst="rect">
            <a:avLst/>
          </a:prstGeom>
        </p:spPr>
        <p:txBody>
          <a:bodyPr/>
          <a:lstStyle/>
          <a:p>
            <a:pPr/>
            <a:r>
              <a:t>SCRIPT DE DEFENSA</a:t>
            </a:r>
          </a:p>
        </p:txBody>
      </p:sp>
      <p:pic>
        <p:nvPicPr>
          <p:cNvPr id="198" name="Multimedia8.mp4" descr="Multimedia8.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742569" y="2858471"/>
            <a:ext cx="9519662" cy="57638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920000"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EJECUCIÓN DE DEFENSA A IP SPOOFING"/>
          <p:cNvSpPr txBox="1"/>
          <p:nvPr>
            <p:ph type="title"/>
          </p:nvPr>
        </p:nvSpPr>
        <p:spPr>
          <a:prstGeom prst="rect">
            <a:avLst/>
          </a:prstGeom>
        </p:spPr>
        <p:txBody>
          <a:bodyPr/>
          <a:lstStyle>
            <a:lvl1pPr defTabSz="484886">
              <a:defRPr sz="6640"/>
            </a:lvl1pPr>
          </a:lstStyle>
          <a:p>
            <a:pPr/>
            <a:r>
              <a:t>EJECUCIÓN DE DEFENSA A IP SPOOFING</a:t>
            </a:r>
          </a:p>
        </p:txBody>
      </p:sp>
      <p:sp>
        <p:nvSpPr>
          <p:cNvPr id="201" name="La opción 2 del menú de la herramienta desarrollada lanza la defensa a ataques IP spoofing.…"/>
          <p:cNvSpPr txBox="1"/>
          <p:nvPr>
            <p:ph type="body" idx="1"/>
          </p:nvPr>
        </p:nvSpPr>
        <p:spPr>
          <a:prstGeom prst="rect">
            <a:avLst/>
          </a:prstGeom>
        </p:spPr>
        <p:txBody>
          <a:bodyPr/>
          <a:lstStyle/>
          <a:p>
            <a:pPr marL="411479" indent="-411479" defTabSz="525779">
              <a:spcBef>
                <a:spcPts val="3700"/>
              </a:spcBef>
              <a:defRPr sz="3420"/>
            </a:pPr>
            <a:r>
              <a:t>La opción 2 del menú de la herramienta desarrollada lanza la defensa a ataques IP spoofing.</a:t>
            </a:r>
          </a:p>
          <a:p>
            <a:pPr marL="411479" indent="-411479" defTabSz="525779">
              <a:spcBef>
                <a:spcPts val="3700"/>
              </a:spcBef>
              <a:defRPr sz="3420"/>
            </a:pPr>
            <a:r>
              <a:t>En primer lugar muestra los hosts detectados.</a:t>
            </a:r>
          </a:p>
          <a:p>
            <a:pPr marL="411479" indent="-411479" defTabSz="525779">
              <a:spcBef>
                <a:spcPts val="3700"/>
              </a:spcBef>
              <a:defRPr sz="3420"/>
            </a:pPr>
            <a:r>
              <a:t>El sistema de defensa a ataques IP spoofing hace una análisis de paquetes detectando ataque cuando una IP de paquete no corresponde con la IP del equipo que lo envía.</a:t>
            </a:r>
          </a:p>
          <a:p>
            <a:pPr marL="411479" indent="-411479" defTabSz="525779">
              <a:spcBef>
                <a:spcPts val="3700"/>
              </a:spcBef>
              <a:defRPr sz="3420"/>
            </a:pPr>
            <a:r>
              <a:t>Para bloquear el ataque se usa la función DROP de iptables tanto en la MAC como en la IP del atacante.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CRIPT DE DEFENSA"/>
          <p:cNvSpPr txBox="1"/>
          <p:nvPr>
            <p:ph type="title"/>
          </p:nvPr>
        </p:nvSpPr>
        <p:spPr>
          <a:prstGeom prst="rect">
            <a:avLst/>
          </a:prstGeom>
        </p:spPr>
        <p:txBody>
          <a:bodyPr/>
          <a:lstStyle/>
          <a:p>
            <a:pPr/>
            <a:r>
              <a:t>SCRIPT DE DEFENSA</a:t>
            </a:r>
          </a:p>
        </p:txBody>
      </p:sp>
      <p:pic>
        <p:nvPicPr>
          <p:cNvPr id="204" name="Multimedia9.mp4" descr="Multimedia9.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742569" y="2858471"/>
            <a:ext cx="9519662" cy="57638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040000" fill="hold"/>
                                        <p:tgtEl>
                                          <p:spTgt spid="20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EJECUCIÓN DE DEFENSA A ARP SPOOFING"/>
          <p:cNvSpPr txBox="1"/>
          <p:nvPr>
            <p:ph type="title"/>
          </p:nvPr>
        </p:nvSpPr>
        <p:spPr>
          <a:prstGeom prst="rect">
            <a:avLst/>
          </a:prstGeom>
        </p:spPr>
        <p:txBody>
          <a:bodyPr/>
          <a:lstStyle>
            <a:lvl1pPr defTabSz="484886">
              <a:defRPr sz="6640"/>
            </a:lvl1pPr>
          </a:lstStyle>
          <a:p>
            <a:pPr/>
            <a:r>
              <a:t>EJECUCIÓN DE DEFENSA A ARP SPOOFING</a:t>
            </a:r>
          </a:p>
        </p:txBody>
      </p:sp>
      <p:sp>
        <p:nvSpPr>
          <p:cNvPr id="207" name="La opción 3 del menú de la herramienta desarrollada lanza la defensa a ataques ARP spoofing.…"/>
          <p:cNvSpPr txBox="1"/>
          <p:nvPr>
            <p:ph type="body" idx="1"/>
          </p:nvPr>
        </p:nvSpPr>
        <p:spPr>
          <a:prstGeom prst="rect">
            <a:avLst/>
          </a:prstGeom>
        </p:spPr>
        <p:txBody>
          <a:bodyPr/>
          <a:lstStyle/>
          <a:p>
            <a:pPr marL="411479" indent="-411479" defTabSz="525779">
              <a:spcBef>
                <a:spcPts val="3700"/>
              </a:spcBef>
              <a:defRPr sz="3420"/>
            </a:pPr>
            <a:r>
              <a:t>La opción 3 del menú de la herramienta desarrollada lanza la defensa a ataques ARP spoofing.</a:t>
            </a:r>
          </a:p>
          <a:p>
            <a:pPr marL="411479" indent="-411479" defTabSz="525779">
              <a:spcBef>
                <a:spcPts val="3700"/>
              </a:spcBef>
              <a:defRPr sz="3420"/>
            </a:pPr>
            <a:r>
              <a:t>Para detectar el ataque debemos tener en cuenta que el ARP spoofing</a:t>
            </a:r>
            <a:r>
              <a:rPr i="1">
                <a:latin typeface="Helvetica"/>
                <a:ea typeface="Helvetica"/>
                <a:cs typeface="Helvetica"/>
                <a:sym typeface="Helvetica"/>
              </a:rPr>
              <a:t> </a:t>
            </a:r>
            <a:r>
              <a:t>tiene como fin suplantar al router y que por tanto lo que le delatará será la MAC, es decir, la dirección física. Es por esto que para detectar el ataque hacemos una comparación de las MAC de los paquetes y la MAC almacenada de los equipos. </a:t>
            </a:r>
          </a:p>
          <a:p>
            <a:pPr marL="411479" indent="-411479" defTabSz="525779">
              <a:spcBef>
                <a:spcPts val="3700"/>
              </a:spcBef>
              <a:defRPr sz="3420"/>
            </a:pPr>
            <a:r>
              <a:t>El ataque lo bloqueamos a través del bloqueo de la MAC del atacante con la función DROP de iptables.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OBJETIVOS"/>
          <p:cNvSpPr txBox="1"/>
          <p:nvPr>
            <p:ph type="title"/>
          </p:nvPr>
        </p:nvSpPr>
        <p:spPr>
          <a:prstGeom prst="rect">
            <a:avLst/>
          </a:prstGeom>
        </p:spPr>
        <p:txBody>
          <a:bodyPr/>
          <a:lstStyle/>
          <a:p>
            <a:pPr/>
            <a:r>
              <a:t>OBJETIVOS</a:t>
            </a:r>
          </a:p>
        </p:txBody>
      </p:sp>
      <p:sp>
        <p:nvSpPr>
          <p:cNvPr id="127" name="Explicar a que llamamos spoofing.…"/>
          <p:cNvSpPr txBox="1"/>
          <p:nvPr>
            <p:ph type="body" idx="1"/>
          </p:nvPr>
        </p:nvSpPr>
        <p:spPr>
          <a:prstGeom prst="rect">
            <a:avLst/>
          </a:prstGeom>
        </p:spPr>
        <p:txBody>
          <a:bodyPr/>
          <a:lstStyle/>
          <a:p>
            <a:pPr marL="411479" indent="-411479" defTabSz="525779">
              <a:spcBef>
                <a:spcPts val="3700"/>
              </a:spcBef>
              <a:defRPr sz="3420"/>
            </a:pPr>
            <a:r>
              <a:t>Explicar a que llamamos spoofing.</a:t>
            </a:r>
          </a:p>
          <a:p>
            <a:pPr marL="411479" indent="-411479" defTabSz="525779">
              <a:spcBef>
                <a:spcPts val="3700"/>
              </a:spcBef>
              <a:defRPr sz="3420"/>
            </a:pPr>
            <a:r>
              <a:t>Explicar conceptos requeridos para entender los ataques spoofing.</a:t>
            </a:r>
          </a:p>
          <a:p>
            <a:pPr marL="411479" indent="-411479" defTabSz="525779">
              <a:spcBef>
                <a:spcPts val="3700"/>
              </a:spcBef>
              <a:defRPr sz="3420"/>
            </a:pPr>
            <a:r>
              <a:t>Explicar los diferentes tipos de spoofing que existen.</a:t>
            </a:r>
          </a:p>
          <a:p>
            <a:pPr marL="411479" indent="-411479" defTabSz="525779">
              <a:spcBef>
                <a:spcPts val="3700"/>
              </a:spcBef>
              <a:defRPr sz="3420"/>
            </a:pPr>
            <a:r>
              <a:t>Explicar y demostrar como realizar los diferentes tipos de ataque.</a:t>
            </a:r>
          </a:p>
          <a:p>
            <a:pPr marL="411479" indent="-411479" defTabSz="525779">
              <a:spcBef>
                <a:spcPts val="3700"/>
              </a:spcBef>
              <a:defRPr sz="3420"/>
            </a:pPr>
            <a:r>
              <a:t>Explicar y demostrar el funcionamiento de las defensas desarrolladas.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CRIPT DE DEFENSA"/>
          <p:cNvSpPr txBox="1"/>
          <p:nvPr>
            <p:ph type="title"/>
          </p:nvPr>
        </p:nvSpPr>
        <p:spPr>
          <a:prstGeom prst="rect">
            <a:avLst/>
          </a:prstGeom>
        </p:spPr>
        <p:txBody>
          <a:bodyPr/>
          <a:lstStyle/>
          <a:p>
            <a:pPr/>
            <a:r>
              <a:t>SCRIPT DE DEFENSA</a:t>
            </a:r>
          </a:p>
        </p:txBody>
      </p:sp>
      <p:sp>
        <p:nvSpPr>
          <p:cNvPr id="210" name="SALIR DEL SCRIPT DE DEFENSA A ATAQUES SPOOFING."/>
          <p:cNvSpPr txBox="1"/>
          <p:nvPr/>
        </p:nvSpPr>
        <p:spPr>
          <a:xfrm>
            <a:off x="1269999" y="8953500"/>
            <a:ext cx="10464801"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60831">
              <a:defRPr sz="3072"/>
            </a:lvl1pPr>
          </a:lstStyle>
          <a:p>
            <a:pPr/>
            <a:r>
              <a:t>SALIR DEL SCRIPT DE DEFENSA A ATAQUES SPOOFING.</a:t>
            </a:r>
          </a:p>
        </p:txBody>
      </p:sp>
      <p:pic>
        <p:nvPicPr>
          <p:cNvPr id="211" name="Multimedia10.mp4" descr="Multimedia10.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742569" y="2858471"/>
            <a:ext cx="9519662" cy="57638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80000" fill="hold"/>
                                        <p:tgtEl>
                                          <p:spTgt spid="21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1"/>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DEFENSA A DNS Y WEB SPOOFING"/>
          <p:cNvSpPr txBox="1"/>
          <p:nvPr>
            <p:ph type="title"/>
          </p:nvPr>
        </p:nvSpPr>
        <p:spPr>
          <a:prstGeom prst="rect">
            <a:avLst/>
          </a:prstGeom>
        </p:spPr>
        <p:txBody>
          <a:bodyPr/>
          <a:lstStyle>
            <a:lvl1pPr defTabSz="484886">
              <a:defRPr sz="6640"/>
            </a:lvl1pPr>
          </a:lstStyle>
          <a:p>
            <a:pPr/>
            <a:r>
              <a:t>DEFENSA A DNS Y WEB SPOOFING</a:t>
            </a:r>
          </a:p>
        </p:txBody>
      </p:sp>
      <p:sp>
        <p:nvSpPr>
          <p:cNvPr id="214" name="Es importante señalar que, como hemos visto en las demostraciones, los ataques DNS y web spoofing requieren del ataque de envenenamiento ARP, por lo que al disponer de una defensa contra el ARP spoofing se dispone de defensa contra DNS y web spoofing.…"/>
          <p:cNvSpPr txBox="1"/>
          <p:nvPr>
            <p:ph type="body" idx="1"/>
          </p:nvPr>
        </p:nvSpPr>
        <p:spPr>
          <a:prstGeom prst="rect">
            <a:avLst/>
          </a:prstGeom>
        </p:spPr>
        <p:txBody>
          <a:bodyPr/>
          <a:lstStyle/>
          <a:p>
            <a:pPr marL="402336" indent="-402336" defTabSz="514095">
              <a:spcBef>
                <a:spcPts val="3600"/>
              </a:spcBef>
              <a:defRPr sz="3343"/>
            </a:pPr>
            <a:r>
              <a:t>Es importante señalar que, como hemos visto en las demostraciones, los ataques DNS y web spoofing requieren del ataque de envenenamiento ARP, por lo que al disponer de una defensa contra el ARP spoofing se dispone de defensa contra DNS y web spoofing. </a:t>
            </a:r>
          </a:p>
          <a:p>
            <a:pPr marL="402336" indent="-402336" defTabSz="514095">
              <a:spcBef>
                <a:spcPts val="3600"/>
              </a:spcBef>
              <a:defRPr sz="3343"/>
            </a:pPr>
            <a:r>
              <a:t>Actualmente los navegadores de internet tienen sus propias defensas y detectan por si mismos los diferentes ataques, informando al usuario de que están entrando en un dominio que puede ser no seguro.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DEFENSA A EMAIL SPOOFING"/>
          <p:cNvSpPr txBox="1"/>
          <p:nvPr>
            <p:ph type="title"/>
          </p:nvPr>
        </p:nvSpPr>
        <p:spPr>
          <a:prstGeom prst="rect">
            <a:avLst/>
          </a:prstGeom>
        </p:spPr>
        <p:txBody>
          <a:bodyPr/>
          <a:lstStyle>
            <a:lvl1pPr defTabSz="484886">
              <a:defRPr sz="6640"/>
            </a:lvl1pPr>
          </a:lstStyle>
          <a:p>
            <a:pPr/>
            <a:r>
              <a:t>DEFENSA A EMAIL SPOOFING</a:t>
            </a:r>
          </a:p>
        </p:txBody>
      </p:sp>
      <p:sp>
        <p:nvSpPr>
          <p:cNvPr id="217" name="Este tipo de spoofing es muy usado y es por eso que las compañías que ofrecen servicios de correo se ocupan de procurar a sus usuarios cierta seguridad. Esta seguridad consiste en las siguientes técnicas:…"/>
          <p:cNvSpPr txBox="1"/>
          <p:nvPr>
            <p:ph type="body" idx="1"/>
          </p:nvPr>
        </p:nvSpPr>
        <p:spPr>
          <a:prstGeom prst="rect">
            <a:avLst/>
          </a:prstGeom>
        </p:spPr>
        <p:txBody>
          <a:bodyPr/>
          <a:lstStyle/>
          <a:p>
            <a:pPr marL="269747" indent="-269747" defTabSz="344677">
              <a:spcBef>
                <a:spcPts val="2400"/>
              </a:spcBef>
              <a:defRPr sz="2241"/>
            </a:pPr>
            <a:r>
              <a:t>Este tipo de spoofing es muy usado y es por eso que las compañías que ofrecen servicios de correo se ocupan de procurar a sus usuarios cierta seguridad. Esta seguridad consiste en las siguientes técnicas:</a:t>
            </a:r>
          </a:p>
          <a:p>
            <a:pPr marL="269747" indent="-269747" defTabSz="344677">
              <a:spcBef>
                <a:spcPts val="2400"/>
              </a:spcBef>
              <a:defRPr sz="2241"/>
            </a:pPr>
            <a:r>
              <a:t>Implementación del protocolo SPF (Sender Policy Framework). </a:t>
            </a:r>
          </a:p>
          <a:p>
            <a:pPr marL="269747" indent="-269747" defTabSz="344677">
              <a:spcBef>
                <a:spcPts val="2400"/>
              </a:spcBef>
              <a:defRPr sz="2241"/>
            </a:pPr>
            <a:r>
              <a:t>Este protocolo se encarga de la autenticación de correos electrónicos identificando los nombres de dominio a través de resolución DNS y permitiendo solo recibir correos de los dominios aceptados.</a:t>
            </a:r>
          </a:p>
          <a:p>
            <a:pPr marL="269747" indent="-269747" defTabSz="344677">
              <a:spcBef>
                <a:spcPts val="2400"/>
              </a:spcBef>
              <a:defRPr sz="2241"/>
            </a:pPr>
            <a:r>
              <a:t>Los correos con enlaces externos suelen ser analizados y a menudo llegan a SPAM.</a:t>
            </a:r>
          </a:p>
          <a:p>
            <a:pPr marL="269747" indent="-269747" defTabSz="344677">
              <a:spcBef>
                <a:spcPts val="2400"/>
              </a:spcBef>
              <a:defRPr sz="2241"/>
            </a:pPr>
            <a:r>
              <a:t>La mayoría de los servidores de correo dan la posibilidad de que el usuario marque mensajes de spam para evitar que lleguen nuevos. </a:t>
            </a:r>
          </a:p>
          <a:p>
            <a:pPr marL="269747" indent="-269747" defTabSz="344677">
              <a:spcBef>
                <a:spcPts val="2400"/>
              </a:spcBef>
              <a:defRPr sz="2241"/>
            </a:pPr>
            <a:r>
              <a:t>Los mensajes que han sido añadidos a SPAM por un gran número de usuarios del servidor de correo son eliminados por el propio servicio.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CONCLUSIÓN"/>
          <p:cNvSpPr txBox="1"/>
          <p:nvPr>
            <p:ph type="title"/>
          </p:nvPr>
        </p:nvSpPr>
        <p:spPr>
          <a:prstGeom prst="rect">
            <a:avLst/>
          </a:prstGeom>
        </p:spPr>
        <p:txBody>
          <a:bodyPr/>
          <a:lstStyle/>
          <a:p>
            <a:pPr/>
            <a:r>
              <a:t>CONCLUSIÓN</a:t>
            </a:r>
          </a:p>
        </p:txBody>
      </p:sp>
      <p:sp>
        <p:nvSpPr>
          <p:cNvPr id="220" name="Como podemos ver es importante conocer los ataques de spoofing para poder analizar sus vulnerabilidades y de esta forma poder desarrollar herramientas capaces de evitar este tipo de ataques."/>
          <p:cNvSpPr txBox="1"/>
          <p:nvPr>
            <p:ph type="body" idx="1"/>
          </p:nvPr>
        </p:nvSpPr>
        <p:spPr>
          <a:prstGeom prst="rect">
            <a:avLst/>
          </a:prstGeom>
        </p:spPr>
        <p:txBody>
          <a:bodyPr/>
          <a:lstStyle/>
          <a:p>
            <a:pPr/>
            <a:r>
              <a:t>Como podemos ver es importante conocer los ataques de spoofing para poder analizar sus vulnerabilidades y de esta forma poder desarrollar herramientas capaces de evitar este tipo de ataques.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interrogacion.jpg" descr="interrogacion.jpg"/>
          <p:cNvPicPr>
            <a:picLocks noChangeAspect="1"/>
          </p:cNvPicPr>
          <p:nvPr>
            <p:ph type="pic" idx="13"/>
          </p:nvPr>
        </p:nvPicPr>
        <p:blipFill>
          <a:blip r:embed="rId2">
            <a:extLst/>
          </a:blip>
          <a:srcRect l="17642" t="0" r="17642" b="0"/>
          <a:stretch>
            <a:fillRect/>
          </a:stretch>
        </p:blipFill>
        <p:spPr>
          <a:prstGeom prst="rect">
            <a:avLst/>
          </a:prstGeom>
        </p:spPr>
      </p:pic>
      <p:sp>
        <p:nvSpPr>
          <p:cNvPr id="223" name="PREGUNTAS"/>
          <p:cNvSpPr txBox="1"/>
          <p:nvPr>
            <p:ph type="title"/>
          </p:nvPr>
        </p:nvSpPr>
        <p:spPr>
          <a:xfrm>
            <a:off x="371925" y="4180459"/>
            <a:ext cx="6105219" cy="1392682"/>
          </a:xfrm>
          <a:prstGeom prst="rect">
            <a:avLst/>
          </a:prstGeom>
        </p:spPr>
        <p:txBody>
          <a:bodyPr/>
          <a:lstStyle>
            <a:lvl1pPr>
              <a:defRPr sz="8000"/>
            </a:lvl1pPr>
          </a:lstStyle>
          <a:p>
            <a:pPr/>
            <a:r>
              <a:t>PREGUNTAS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QUE ÉS SPOOFING?"/>
          <p:cNvSpPr txBox="1"/>
          <p:nvPr>
            <p:ph type="title"/>
          </p:nvPr>
        </p:nvSpPr>
        <p:spPr>
          <a:prstGeom prst="rect">
            <a:avLst/>
          </a:prstGeom>
        </p:spPr>
        <p:txBody>
          <a:bodyPr/>
          <a:lstStyle/>
          <a:p>
            <a:pPr/>
            <a:r>
              <a:t>¿QUE ÉS SPOOFING?</a:t>
            </a:r>
          </a:p>
        </p:txBody>
      </p:sp>
      <p:sp>
        <p:nvSpPr>
          <p:cNvPr id="130" name="La palabra &quot;spoofing&quot; proviene del inglés y tiene como significado engañar, parodiar, suplantar o burlar.…"/>
          <p:cNvSpPr txBox="1"/>
          <p:nvPr>
            <p:ph type="body" idx="1"/>
          </p:nvPr>
        </p:nvSpPr>
        <p:spPr>
          <a:prstGeom prst="rect">
            <a:avLst/>
          </a:prstGeom>
        </p:spPr>
        <p:txBody>
          <a:bodyPr/>
          <a:lstStyle/>
          <a:p>
            <a:pPr marL="411479" indent="-411479" defTabSz="525779">
              <a:spcBef>
                <a:spcPts val="3700"/>
              </a:spcBef>
              <a:defRPr sz="3420"/>
            </a:pPr>
            <a:r>
              <a:t>La palabra "spoofing" proviene del inglés y tiene como significado engañar, parodiar, suplantar o burlar.</a:t>
            </a:r>
          </a:p>
          <a:p>
            <a:pPr marL="411479" indent="-411479" defTabSz="525779">
              <a:spcBef>
                <a:spcPts val="3700"/>
              </a:spcBef>
              <a:defRPr sz="3420"/>
            </a:pPr>
            <a:r>
              <a:t>En el mundo de las tecnologías llamamos spoofing al uso de diferentes técnicas que tienen como finalidad la suplantación de la identidad de un equipo informático en Internet, normalmente para uso malintencionado. </a:t>
            </a:r>
          </a:p>
          <a:p>
            <a:pPr marL="411479" indent="-411479" defTabSz="525779">
              <a:spcBef>
                <a:spcPts val="3700"/>
              </a:spcBef>
              <a:defRPr sz="3420"/>
            </a:pPr>
            <a:r>
              <a:t>Hay diferentes tipos de spoofing dependiendo del tipo de tecnología susceptible de ser suplantada.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CONCEPTO:…"/>
          <p:cNvSpPr txBox="1"/>
          <p:nvPr>
            <p:ph type="title"/>
          </p:nvPr>
        </p:nvSpPr>
        <p:spPr>
          <a:prstGeom prst="rect">
            <a:avLst/>
          </a:prstGeom>
        </p:spPr>
        <p:txBody>
          <a:bodyPr/>
          <a:lstStyle/>
          <a:p>
            <a:pPr defTabSz="484886">
              <a:defRPr sz="6640"/>
            </a:pPr>
            <a:r>
              <a:t>CONCEPTO: </a:t>
            </a:r>
          </a:p>
          <a:p>
            <a:pPr defTabSz="484886">
              <a:defRPr sz="6640"/>
            </a:pPr>
            <a:r>
              <a:t>PROTOCOLO TCP / IP</a:t>
            </a:r>
          </a:p>
        </p:txBody>
      </p:sp>
      <p:sp>
        <p:nvSpPr>
          <p:cNvPr id="133" name="TCP (Transmission Control Protocol).…"/>
          <p:cNvSpPr txBox="1"/>
          <p:nvPr>
            <p:ph type="body" idx="1"/>
          </p:nvPr>
        </p:nvSpPr>
        <p:spPr>
          <a:prstGeom prst="rect">
            <a:avLst/>
          </a:prstGeom>
        </p:spPr>
        <p:txBody>
          <a:bodyPr/>
          <a:lstStyle/>
          <a:p>
            <a:pPr marL="384047" indent="-384047" defTabSz="490727">
              <a:spcBef>
                <a:spcPts val="3500"/>
              </a:spcBef>
              <a:defRPr sz="3191"/>
            </a:pPr>
            <a:r>
              <a:t>TCP (Transmission Control Protocol).</a:t>
            </a:r>
          </a:p>
          <a:p>
            <a:pPr marL="384047" indent="-384047" defTabSz="490727">
              <a:spcBef>
                <a:spcPts val="3500"/>
              </a:spcBef>
              <a:defRPr sz="3191"/>
            </a:pPr>
            <a:r>
              <a:t>Se encarga de controlar, ordenar y manejar los datos asegurando que llegan al destino todos los paquetes.</a:t>
            </a:r>
          </a:p>
          <a:p>
            <a:pPr marL="384047" indent="-384047" defTabSz="490727">
              <a:spcBef>
                <a:spcPts val="3500"/>
              </a:spcBef>
              <a:defRPr sz="3191"/>
            </a:pPr>
            <a:r>
              <a:t>El protocolo TCP actúa tanto de emisor como de receptor de paquetes, este protocolo divide la información a enviar en paquetes, enviándolos por separado y reenviándolos en caso de que alguno no llegue correctamente.</a:t>
            </a:r>
          </a:p>
          <a:p>
            <a:pPr marL="384047" indent="-384047" defTabSz="490727">
              <a:spcBef>
                <a:spcPts val="3500"/>
              </a:spcBef>
              <a:defRPr sz="3191"/>
            </a:pPr>
            <a:r>
              <a:t>IP (Internet Protocol).</a:t>
            </a:r>
          </a:p>
          <a:p>
            <a:pPr marL="384047" indent="-384047" defTabSz="490727">
              <a:spcBef>
                <a:spcPts val="3500"/>
              </a:spcBef>
              <a:defRPr sz="3191"/>
            </a:pPr>
            <a:r>
              <a:t>Se encarga de enviar los paquetes al destino correcto.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CONCEPTO:…"/>
          <p:cNvSpPr txBox="1"/>
          <p:nvPr>
            <p:ph type="title"/>
          </p:nvPr>
        </p:nvSpPr>
        <p:spPr>
          <a:prstGeom prst="rect">
            <a:avLst/>
          </a:prstGeom>
        </p:spPr>
        <p:txBody>
          <a:bodyPr/>
          <a:lstStyle/>
          <a:p>
            <a:pPr defTabSz="297941">
              <a:defRPr sz="4080"/>
            </a:pPr>
            <a:r>
              <a:t>CONCEPTO: </a:t>
            </a:r>
          </a:p>
          <a:p>
            <a:pPr defTabSz="297941">
              <a:defRPr sz="4080"/>
            </a:pPr>
            <a:r>
              <a:t>PROTOCOLO DE NEGOCIACIÓN EN 3 PASOS </a:t>
            </a:r>
          </a:p>
          <a:p>
            <a:pPr defTabSz="297941">
              <a:defRPr sz="4080"/>
            </a:pPr>
            <a:r>
              <a:t>(3-WAY HANDSHAKE) </a:t>
            </a:r>
            <a:endParaRPr sz="612"/>
          </a:p>
        </p:txBody>
      </p:sp>
      <p:sp>
        <p:nvSpPr>
          <p:cNvPr id="136" name="Las conexiones cliente-servidor basadas en el protocolo TCP se componen de tres etapas:…"/>
          <p:cNvSpPr txBox="1"/>
          <p:nvPr>
            <p:ph type="body" idx="1"/>
          </p:nvPr>
        </p:nvSpPr>
        <p:spPr>
          <a:prstGeom prst="rect">
            <a:avLst/>
          </a:prstGeom>
        </p:spPr>
        <p:txBody>
          <a:bodyPr/>
          <a:lstStyle/>
          <a:p>
            <a:pPr marL="347472" indent="-347472" defTabSz="443991">
              <a:spcBef>
                <a:spcPts val="3100"/>
              </a:spcBef>
              <a:defRPr sz="2888"/>
            </a:pPr>
            <a:r>
              <a:t>Las conexiones cliente-servidor basadas en el protocolo TCP se componen de tres etapas:</a:t>
            </a:r>
          </a:p>
          <a:p>
            <a:pPr lvl="1" marL="694944" indent="-347472" defTabSz="443991">
              <a:spcBef>
                <a:spcPts val="3100"/>
              </a:spcBef>
              <a:buChar char="✴"/>
              <a:defRPr sz="2660"/>
            </a:pPr>
            <a:r>
              <a:t>ESTABLECIMIENTO DE LA CONEXIÓN - El servidor se queda en escucha. El cliente abre la conexión enviando un paquete TCP con el flag SYN(Synchronize) activo. Si el puerto está abierto el servidor devuelve un paquete con los flags SYN y ACK(Acknowledgement). En caso contrario activa el flag RST(Reset). Finalmente el cliente responde con un paquete con flag ACK para confirmar la conexión.</a:t>
            </a:r>
          </a:p>
          <a:p>
            <a:pPr lvl="1" marL="694944" indent="-347472" defTabSz="443991">
              <a:spcBef>
                <a:spcPts val="3100"/>
              </a:spcBef>
              <a:buChar char="✴"/>
              <a:defRPr sz="2660"/>
            </a:pPr>
            <a:r>
              <a:t>TRANSFERENCIA DE DATOS </a:t>
            </a:r>
            <a:endParaRPr>
              <a:solidFill>
                <a:srgbClr val="000000"/>
              </a:solidFill>
            </a:endParaRPr>
          </a:p>
          <a:p>
            <a:pPr lvl="1" marL="694944" indent="-347472" defTabSz="443991">
              <a:spcBef>
                <a:spcPts val="3100"/>
              </a:spcBef>
              <a:buChar char="✴"/>
              <a:defRPr sz="2660"/>
            </a:pPr>
            <a:r>
              <a:t>FIN DE CONEXIÓN - Se envia un paquete con flags FIN(Finalize) y ACK.</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ACK.png" descr="ACK.png"/>
          <p:cNvPicPr>
            <a:picLocks noChangeAspect="1"/>
          </p:cNvPicPr>
          <p:nvPr>
            <p:ph type="pic" idx="13"/>
          </p:nvPr>
        </p:nvPicPr>
        <p:blipFill>
          <a:blip r:embed="rId2">
            <a:extLst/>
          </a:blip>
          <a:srcRect l="0" t="1761" r="0" b="1761"/>
          <a:stretch>
            <a:fillRect/>
          </a:stretch>
        </p:blipFill>
        <p:spPr>
          <a:xfrm>
            <a:off x="1093985" y="2400299"/>
            <a:ext cx="10816962" cy="6546370"/>
          </a:xfrm>
          <a:prstGeom prst="rect">
            <a:avLst/>
          </a:prstGeom>
        </p:spPr>
      </p:pic>
      <p:sp>
        <p:nvSpPr>
          <p:cNvPr id="139" name="Rectángulo"/>
          <p:cNvSpPr/>
          <p:nvPr/>
        </p:nvSpPr>
        <p:spPr>
          <a:xfrm>
            <a:off x="1601969" y="3233291"/>
            <a:ext cx="6437562" cy="608658"/>
          </a:xfrm>
          <a:prstGeom prst="rect">
            <a:avLst/>
          </a:prstGeom>
          <a:ln w="50800">
            <a:solidFill>
              <a:srgbClr val="FF2600"/>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140" name="CONCEPTO:…"/>
          <p:cNvSpPr txBox="1"/>
          <p:nvPr>
            <p:ph type="title"/>
          </p:nvPr>
        </p:nvSpPr>
        <p:spPr>
          <a:xfrm>
            <a:off x="952500" y="406400"/>
            <a:ext cx="11099800" cy="2120900"/>
          </a:xfrm>
          <a:prstGeom prst="rect">
            <a:avLst/>
          </a:prstGeom>
        </p:spPr>
        <p:txBody>
          <a:bodyPr anchor="ctr"/>
          <a:lstStyle/>
          <a:p>
            <a:pPr defTabSz="297941">
              <a:defRPr sz="4080"/>
            </a:pPr>
            <a:r>
              <a:t>CONCEPTO: </a:t>
            </a:r>
          </a:p>
          <a:p>
            <a:pPr defTabSz="297941">
              <a:defRPr sz="4080"/>
            </a:pPr>
            <a:r>
              <a:t>PROTOCOLO DE NEGOCIACIÓN EN 3 PASOS </a:t>
            </a:r>
          </a:p>
          <a:p>
            <a:pPr defTabSz="297941">
              <a:defRPr sz="4080"/>
            </a:pPr>
            <a:r>
              <a:t>(3-WAY HANDSHAKE) </a:t>
            </a:r>
            <a:endParaRPr sz="612"/>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El protocolo ARP (Address Resolution Protocol), o protocolo de resolución de direcciones, fue creado para obtener la dirección física o dirección MAC (Media Access Control) de un equipo sabiendo la dirección IP de la máquina."/>
          <p:cNvSpPr txBox="1"/>
          <p:nvPr>
            <p:ph type="body" idx="1"/>
          </p:nvPr>
        </p:nvSpPr>
        <p:spPr>
          <a:prstGeom prst="rect">
            <a:avLst/>
          </a:prstGeom>
        </p:spPr>
        <p:txBody>
          <a:bodyPr/>
          <a:lstStyle/>
          <a:p>
            <a:pPr/>
            <a:r>
              <a:t>El protocolo ARP (Address Resolution Protocol), o protocolo de resolución de direcciones, fue creado para obtener la dirección física o dirección MAC (Media Access Control) de un equipo sabiendo la dirección IP de la máquina. </a:t>
            </a:r>
          </a:p>
        </p:txBody>
      </p:sp>
      <p:sp>
        <p:nvSpPr>
          <p:cNvPr id="143" name="CONCEPTO:…"/>
          <p:cNvSpPr txBox="1"/>
          <p:nvPr>
            <p:ph type="title"/>
          </p:nvPr>
        </p:nvSpPr>
        <p:spPr>
          <a:prstGeom prst="rect">
            <a:avLst/>
          </a:prstGeom>
        </p:spPr>
        <p:txBody>
          <a:bodyPr/>
          <a:lstStyle/>
          <a:p>
            <a:pPr defTabSz="484886">
              <a:defRPr sz="6640"/>
            </a:pPr>
            <a:r>
              <a:t>CONCEPTO: </a:t>
            </a:r>
          </a:p>
          <a:p>
            <a:pPr defTabSz="484886">
              <a:defRPr sz="6640"/>
            </a:pPr>
            <a:r>
              <a:t>PROTOCOLO ARP</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Hostname: si el nombre de host no puede resolverse, devuelve un símbolo de interrogación.…"/>
          <p:cNvSpPr txBox="1"/>
          <p:nvPr>
            <p:ph type="body" idx="1"/>
          </p:nvPr>
        </p:nvSpPr>
        <p:spPr>
          <a:xfrm>
            <a:off x="1270000" y="2641427"/>
            <a:ext cx="10464800" cy="6769273"/>
          </a:xfrm>
          <a:prstGeom prst="rect">
            <a:avLst/>
          </a:prstGeom>
        </p:spPr>
        <p:txBody>
          <a:bodyPr/>
          <a:lstStyle/>
          <a:p>
            <a:pPr algn="l" defTabSz="531622">
              <a:defRPr sz="2912"/>
            </a:pPr>
            <a:r>
              <a:t>-Hostname: si el nombre de host no puede resolverse, devuelve un símbolo de interrogación.</a:t>
            </a:r>
          </a:p>
          <a:p>
            <a:pPr algn="l" defTabSz="531622">
              <a:defRPr sz="2912"/>
            </a:pPr>
          </a:p>
          <a:p>
            <a:pPr algn="l" defTabSz="531622">
              <a:defRPr sz="2912"/>
            </a:pPr>
            <a:r>
              <a:t>-Dirección IP</a:t>
            </a:r>
          </a:p>
          <a:p>
            <a:pPr algn="l" defTabSz="531622">
              <a:defRPr sz="2912"/>
            </a:pPr>
          </a:p>
          <a:p>
            <a:pPr algn="l" defTabSz="531622">
              <a:defRPr sz="2912"/>
            </a:pPr>
            <a:r>
              <a:t>-Dirección MAC</a:t>
            </a:r>
          </a:p>
          <a:p>
            <a:pPr algn="l" defTabSz="531622">
              <a:defRPr sz="2912"/>
            </a:pPr>
          </a:p>
          <a:p>
            <a:pPr algn="l" defTabSz="531622">
              <a:defRPr sz="2912"/>
            </a:pPr>
            <a:r>
              <a:t>-Interfaz de red </a:t>
            </a:r>
          </a:p>
          <a:p>
            <a:pPr algn="l" defTabSz="531622">
              <a:defRPr sz="2912"/>
            </a:pPr>
          </a:p>
          <a:p>
            <a:pPr algn="l" defTabSz="531622">
              <a:defRPr sz="2912"/>
            </a:pPr>
            <a:r>
              <a:t>-Comando de ruta: identifica que la dirección IP (especificada al comienzo) ha sido enrutada al adaptador de red (en este caso en0).</a:t>
            </a:r>
          </a:p>
          <a:p>
            <a:pPr algn="l" defTabSz="531622">
              <a:defRPr sz="2912"/>
            </a:pPr>
            <a:r>
              <a:t> </a:t>
            </a:r>
          </a:p>
          <a:p>
            <a:pPr algn="l" defTabSz="531622">
              <a:defRPr sz="2912"/>
            </a:pPr>
            <a:r>
              <a:t>-Estado de la entrada ARP: En este caso, “permanent” se refiere a una resolución de dirección agregada manualmente.</a:t>
            </a:r>
          </a:p>
        </p:txBody>
      </p:sp>
      <p:pic>
        <p:nvPicPr>
          <p:cNvPr id="146" name="Captura de pantalla 2018-07-07 a las 16.08.59.png" descr="Captura de pantalla 2018-07-07 a las 16.08.59.png"/>
          <p:cNvPicPr>
            <a:picLocks noChangeAspect="1"/>
          </p:cNvPicPr>
          <p:nvPr/>
        </p:nvPicPr>
        <p:blipFill>
          <a:blip r:embed="rId2">
            <a:extLst/>
          </a:blip>
          <a:srcRect l="8189" t="43803" r="10996" b="32416"/>
          <a:stretch>
            <a:fillRect/>
          </a:stretch>
        </p:blipFill>
        <p:spPr>
          <a:xfrm>
            <a:off x="1782762" y="559524"/>
            <a:ext cx="9439300" cy="190482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